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3467" r:id="rId6"/>
    <p:sldId id="3474" r:id="rId7"/>
    <p:sldId id="3475" r:id="rId8"/>
    <p:sldId id="3476" r:id="rId9"/>
    <p:sldId id="3477" r:id="rId10"/>
    <p:sldId id="3478" r:id="rId11"/>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神山朔春 / Koyama，Motoharu" initials="神山朔春" lastIdx="1" clrIdx="0">
    <p:extLst>
      <p:ext uri="{19B8F6BF-5375-455C-9EA6-DF929625EA0E}">
        <p15:presenceInfo xmlns:p15="http://schemas.microsoft.com/office/powerpoint/2012/main" userId="S::motoharu.koyama.dz@hitachi-systems.com::bb9f9d64-8e50-45b1-afc0-ee148d7264e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D6E0F2"/>
    <a:srgbClr val="5D84CB"/>
    <a:srgbClr val="F2DCDB"/>
    <a:srgbClr val="B9FFD9"/>
    <a:srgbClr val="7F7F7F"/>
    <a:srgbClr val="D7D7D7"/>
    <a:srgbClr val="D2ECB6"/>
    <a:srgbClr val="7EC234"/>
    <a:srgbClr val="F9D3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58" autoAdjust="0"/>
    <p:restoredTop sz="94660"/>
  </p:normalViewPr>
  <p:slideViewPr>
    <p:cSldViewPr snapToGrid="0">
      <p:cViewPr varScale="1">
        <p:scale>
          <a:sx n="65" d="100"/>
          <a:sy n="65" d="100"/>
        </p:scale>
        <p:origin x="139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803E83-411E-446F-9441-1E61EAF34A6C}"/>
              </a:ext>
            </a:extLst>
          </p:cNvPr>
          <p:cNvSpPr>
            <a:spLocks noGrp="1"/>
          </p:cNvSpPr>
          <p:nvPr>
            <p:ph type="ctrTitle"/>
          </p:nvPr>
        </p:nvSpPr>
        <p:spPr>
          <a:xfrm>
            <a:off x="1143000" y="1122363"/>
            <a:ext cx="6858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0329864-539B-4358-8E4F-8A6CC50BF047}"/>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1D7BA73-4C47-4040-84BA-51AE7E4FA06F}"/>
              </a:ext>
            </a:extLst>
          </p:cNvPr>
          <p:cNvSpPr>
            <a:spLocks noGrp="1"/>
          </p:cNvSpPr>
          <p:nvPr>
            <p:ph type="dt" sz="half" idx="10"/>
          </p:nvPr>
        </p:nvSpPr>
        <p:spPr/>
        <p:txBody>
          <a:bodyPr/>
          <a:lstStyle/>
          <a:p>
            <a:fld id="{EA27D9DB-C51E-43C6-BE43-98894750689D}"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7684253D-7039-452F-8E64-3C45CE5E486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9EB310E-D69E-4CDA-AD4E-B1C5E673D69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2416594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3E2F7F-F809-4F0F-B760-E6137A3509D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3739001-334C-4FF9-903C-CABACF6FB6A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292552C-DE14-45D2-A20C-564B0B5A460E}"/>
              </a:ext>
            </a:extLst>
          </p:cNvPr>
          <p:cNvSpPr>
            <a:spLocks noGrp="1"/>
          </p:cNvSpPr>
          <p:nvPr>
            <p:ph type="dt" sz="half" idx="10"/>
          </p:nvPr>
        </p:nvSpPr>
        <p:spPr/>
        <p:txBody>
          <a:bodyPr/>
          <a:lstStyle/>
          <a:p>
            <a:fld id="{EA27D9DB-C51E-43C6-BE43-98894750689D}"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3C948D37-B370-435A-941F-C3AAB6B76AA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C74BB58-B968-4A5B-BFF9-5E2DC755C6F2}"/>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4183327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2846043-F2FE-48B6-B9C4-405EA6445EC0}"/>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5BB6583-7B28-4845-A9C8-074D99E64FC8}"/>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E183C7B-2CD9-44C8-A540-513951FF6420}"/>
              </a:ext>
            </a:extLst>
          </p:cNvPr>
          <p:cNvSpPr>
            <a:spLocks noGrp="1"/>
          </p:cNvSpPr>
          <p:nvPr>
            <p:ph type="dt" sz="half" idx="10"/>
          </p:nvPr>
        </p:nvSpPr>
        <p:spPr/>
        <p:txBody>
          <a:bodyPr/>
          <a:lstStyle/>
          <a:p>
            <a:fld id="{EA27D9DB-C51E-43C6-BE43-98894750689D}"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A455D83D-A9EF-4F3A-9A1C-61EFE9DC98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810D25C-649A-41CB-9FDD-42CD0F914EFC}"/>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23394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A599A7-09C4-4EC9-AD15-2968D2D056B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2B75A27-E8A9-4DE5-8257-A7073FC7B26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35C6AB5-CCE7-407A-9701-1409D8C20B5C}"/>
              </a:ext>
            </a:extLst>
          </p:cNvPr>
          <p:cNvSpPr>
            <a:spLocks noGrp="1"/>
          </p:cNvSpPr>
          <p:nvPr>
            <p:ph type="dt" sz="half" idx="10"/>
          </p:nvPr>
        </p:nvSpPr>
        <p:spPr/>
        <p:txBody>
          <a:bodyPr/>
          <a:lstStyle/>
          <a:p>
            <a:fld id="{EA27D9DB-C51E-43C6-BE43-98894750689D}"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E9250454-4E2A-41AD-A27C-4ACE12B7EA1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E696F26-1627-4D92-9C50-7F941AD7AB52}"/>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979349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4EE179-3D06-4DFB-B7FB-2E875965571D}"/>
              </a:ext>
            </a:extLst>
          </p:cNvPr>
          <p:cNvSpPr>
            <a:spLocks noGrp="1"/>
          </p:cNvSpPr>
          <p:nvPr>
            <p:ph type="title"/>
          </p:nvPr>
        </p:nvSpPr>
        <p:spPr>
          <a:xfrm>
            <a:off x="623888" y="1709739"/>
            <a:ext cx="78867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FDA126F-83B6-4F8A-A4C2-5F3757015EBE}"/>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3F1823F-5F1F-4524-B040-C6F93B172003}"/>
              </a:ext>
            </a:extLst>
          </p:cNvPr>
          <p:cNvSpPr>
            <a:spLocks noGrp="1"/>
          </p:cNvSpPr>
          <p:nvPr>
            <p:ph type="dt" sz="half" idx="10"/>
          </p:nvPr>
        </p:nvSpPr>
        <p:spPr/>
        <p:txBody>
          <a:bodyPr/>
          <a:lstStyle/>
          <a:p>
            <a:fld id="{EA27D9DB-C51E-43C6-BE43-98894750689D}"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9C71E70C-AF2C-4E65-B216-604C08F85D3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5460B87-34BE-4DA3-9C80-9E2AEDBCB2F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029707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C4F94C-F1CB-408C-ACCA-590D290194E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E684305-E98B-49F5-B94C-8562772F9E78}"/>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31DD3CC-9AF1-463B-AD2C-B034B78C4450}"/>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E9AAF0A-2049-40A4-A5C9-67E3D21FD8B6}"/>
              </a:ext>
            </a:extLst>
          </p:cNvPr>
          <p:cNvSpPr>
            <a:spLocks noGrp="1"/>
          </p:cNvSpPr>
          <p:nvPr>
            <p:ph type="dt" sz="half" idx="10"/>
          </p:nvPr>
        </p:nvSpPr>
        <p:spPr/>
        <p:txBody>
          <a:bodyPr/>
          <a:lstStyle/>
          <a:p>
            <a:fld id="{EA27D9DB-C51E-43C6-BE43-98894750689D}" type="datetimeFigureOut">
              <a:rPr kumimoji="1" lang="ja-JP" altLang="en-US" smtClean="0"/>
              <a:t>2022/2/7</a:t>
            </a:fld>
            <a:endParaRPr kumimoji="1" lang="ja-JP" altLang="en-US"/>
          </a:p>
        </p:txBody>
      </p:sp>
      <p:sp>
        <p:nvSpPr>
          <p:cNvPr id="6" name="フッター プレースホルダー 5">
            <a:extLst>
              <a:ext uri="{FF2B5EF4-FFF2-40B4-BE49-F238E27FC236}">
                <a16:creationId xmlns:a16="http://schemas.microsoft.com/office/drawing/2014/main" id="{5A00E78A-B69E-42EC-8ED2-47589816B0F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F636C56-BCC2-451E-BD50-F83530E9FD8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832937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2B2815-9EBF-41A8-9C76-32E863D71E2F}"/>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D20D9FB-6FF5-40FD-8373-17D1EA03B767}"/>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705607E-4DC3-43C9-9C24-8713E62E781F}"/>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E660005-A83D-47F6-A3D1-359C8440827B}"/>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038B0A3-AD29-4F74-868B-4578D2B4B7E2}"/>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0B7EA60-EA9F-490B-AD32-8208F52F535C}"/>
              </a:ext>
            </a:extLst>
          </p:cNvPr>
          <p:cNvSpPr>
            <a:spLocks noGrp="1"/>
          </p:cNvSpPr>
          <p:nvPr>
            <p:ph type="dt" sz="half" idx="10"/>
          </p:nvPr>
        </p:nvSpPr>
        <p:spPr/>
        <p:txBody>
          <a:bodyPr/>
          <a:lstStyle/>
          <a:p>
            <a:fld id="{EA27D9DB-C51E-43C6-BE43-98894750689D}" type="datetimeFigureOut">
              <a:rPr kumimoji="1" lang="ja-JP" altLang="en-US" smtClean="0"/>
              <a:t>2022/2/7</a:t>
            </a:fld>
            <a:endParaRPr kumimoji="1" lang="ja-JP" altLang="en-US"/>
          </a:p>
        </p:txBody>
      </p:sp>
      <p:sp>
        <p:nvSpPr>
          <p:cNvPr id="8" name="フッター プレースホルダー 7">
            <a:extLst>
              <a:ext uri="{FF2B5EF4-FFF2-40B4-BE49-F238E27FC236}">
                <a16:creationId xmlns:a16="http://schemas.microsoft.com/office/drawing/2014/main" id="{216F9014-BE98-47FB-AEB8-CF949611967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624D13C-0881-41E8-9464-8170D72F71B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000199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3F4B7A-3905-4D8D-B34E-E22F3780EC7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25A6AEA-5F32-4FC6-9391-EE6AD676D5DE}"/>
              </a:ext>
            </a:extLst>
          </p:cNvPr>
          <p:cNvSpPr>
            <a:spLocks noGrp="1"/>
          </p:cNvSpPr>
          <p:nvPr>
            <p:ph type="dt" sz="half" idx="10"/>
          </p:nvPr>
        </p:nvSpPr>
        <p:spPr/>
        <p:txBody>
          <a:bodyPr/>
          <a:lstStyle/>
          <a:p>
            <a:fld id="{EA27D9DB-C51E-43C6-BE43-98894750689D}" type="datetimeFigureOut">
              <a:rPr kumimoji="1" lang="ja-JP" altLang="en-US" smtClean="0"/>
              <a:t>2022/2/7</a:t>
            </a:fld>
            <a:endParaRPr kumimoji="1" lang="ja-JP" altLang="en-US"/>
          </a:p>
        </p:txBody>
      </p:sp>
      <p:sp>
        <p:nvSpPr>
          <p:cNvPr id="4" name="フッター プレースホルダー 3">
            <a:extLst>
              <a:ext uri="{FF2B5EF4-FFF2-40B4-BE49-F238E27FC236}">
                <a16:creationId xmlns:a16="http://schemas.microsoft.com/office/drawing/2014/main" id="{DF0883C3-11FB-4898-898B-8ABEEBF9994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13E09DC-B7BB-499F-BD50-4D9BC6E9D14D}"/>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555217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34CA9D4-6EC0-453B-9744-E091385BD21B}"/>
              </a:ext>
            </a:extLst>
          </p:cNvPr>
          <p:cNvSpPr>
            <a:spLocks noGrp="1"/>
          </p:cNvSpPr>
          <p:nvPr>
            <p:ph type="dt" sz="half" idx="10"/>
          </p:nvPr>
        </p:nvSpPr>
        <p:spPr/>
        <p:txBody>
          <a:bodyPr/>
          <a:lstStyle/>
          <a:p>
            <a:fld id="{EA27D9DB-C51E-43C6-BE43-98894750689D}" type="datetimeFigureOut">
              <a:rPr kumimoji="1" lang="ja-JP" altLang="en-US" smtClean="0"/>
              <a:t>2022/2/7</a:t>
            </a:fld>
            <a:endParaRPr kumimoji="1" lang="ja-JP" altLang="en-US"/>
          </a:p>
        </p:txBody>
      </p:sp>
      <p:sp>
        <p:nvSpPr>
          <p:cNvPr id="3" name="フッター プレースホルダー 2">
            <a:extLst>
              <a:ext uri="{FF2B5EF4-FFF2-40B4-BE49-F238E27FC236}">
                <a16:creationId xmlns:a16="http://schemas.microsoft.com/office/drawing/2014/main" id="{5E44D3B2-1CD3-47B5-8C53-14F90B734AF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1CB8866-6AF1-4220-BECC-C956FAD6C0D4}"/>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955530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DB7C8D-68C4-4E3C-8207-761038CEC5CE}"/>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38B107D-9D8E-4852-8C2C-14830A5FE4E9}"/>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813C425-635F-4C28-8A82-544EF846DF2F}"/>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0651028-D027-485B-A6E9-E1F7906B4D38}"/>
              </a:ext>
            </a:extLst>
          </p:cNvPr>
          <p:cNvSpPr>
            <a:spLocks noGrp="1"/>
          </p:cNvSpPr>
          <p:nvPr>
            <p:ph type="dt" sz="half" idx="10"/>
          </p:nvPr>
        </p:nvSpPr>
        <p:spPr/>
        <p:txBody>
          <a:bodyPr/>
          <a:lstStyle/>
          <a:p>
            <a:fld id="{EA27D9DB-C51E-43C6-BE43-98894750689D}" type="datetimeFigureOut">
              <a:rPr kumimoji="1" lang="ja-JP" altLang="en-US" smtClean="0"/>
              <a:t>2022/2/7</a:t>
            </a:fld>
            <a:endParaRPr kumimoji="1" lang="ja-JP" altLang="en-US"/>
          </a:p>
        </p:txBody>
      </p:sp>
      <p:sp>
        <p:nvSpPr>
          <p:cNvPr id="6" name="フッター プレースホルダー 5">
            <a:extLst>
              <a:ext uri="{FF2B5EF4-FFF2-40B4-BE49-F238E27FC236}">
                <a16:creationId xmlns:a16="http://schemas.microsoft.com/office/drawing/2014/main" id="{7DA80D70-CC91-481E-94EA-46AB14EECCD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9EDA2D3-5C95-4CC5-9E43-87765F4D5AC7}"/>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196692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C6E461-8562-48D6-901A-ECC5284D75FB}"/>
              </a:ext>
            </a:extLst>
          </p:cNvPr>
          <p:cNvSpPr>
            <a:spLocks noGrp="1"/>
          </p:cNvSpPr>
          <p:nvPr>
            <p:ph type="title"/>
          </p:nvPr>
        </p:nvSpPr>
        <p:spPr>
          <a:xfrm>
            <a:off x="629841" y="457200"/>
            <a:ext cx="2949178"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C5339EA-26B2-4DA0-9B75-0879B038D295}"/>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379E8755-313D-4B20-BED9-74EF2A9895AE}"/>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A2D55F6-1DC3-43BB-B18B-E5A18E715983}"/>
              </a:ext>
            </a:extLst>
          </p:cNvPr>
          <p:cNvSpPr>
            <a:spLocks noGrp="1"/>
          </p:cNvSpPr>
          <p:nvPr>
            <p:ph type="dt" sz="half" idx="10"/>
          </p:nvPr>
        </p:nvSpPr>
        <p:spPr/>
        <p:txBody>
          <a:bodyPr/>
          <a:lstStyle/>
          <a:p>
            <a:fld id="{EA27D9DB-C51E-43C6-BE43-98894750689D}" type="datetimeFigureOut">
              <a:rPr kumimoji="1" lang="ja-JP" altLang="en-US" smtClean="0"/>
              <a:t>2022/2/7</a:t>
            </a:fld>
            <a:endParaRPr kumimoji="1" lang="ja-JP" altLang="en-US"/>
          </a:p>
        </p:txBody>
      </p:sp>
      <p:sp>
        <p:nvSpPr>
          <p:cNvPr id="6" name="フッター プレースホルダー 5">
            <a:extLst>
              <a:ext uri="{FF2B5EF4-FFF2-40B4-BE49-F238E27FC236}">
                <a16:creationId xmlns:a16="http://schemas.microsoft.com/office/drawing/2014/main" id="{8B5B6BC6-3A60-4388-9FE5-C46BCC2C9A3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4E7CC8C-BD84-4271-AC75-4CBE4CF58141}"/>
              </a:ext>
            </a:extLst>
          </p:cNvPr>
          <p:cNvSpPr>
            <a:spLocks noGrp="1"/>
          </p:cNvSpPr>
          <p:nvPr>
            <p:ph type="sldNum" sz="quarter" idx="12"/>
          </p:nvPr>
        </p:nvSpPr>
        <p:spPr/>
        <p:txBody>
          <a:body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3692031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A1330C0-908B-472D-8A60-821773AF38D6}"/>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4CA5464-2D26-420A-B149-F03843D0E7A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7B8371A-E313-4D11-BE53-1131C695DF3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7D9DB-C51E-43C6-BE43-98894750689D}"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A8E1B473-EB77-493C-9F73-0C865A49B43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F4CB899-E5F2-4EAA-8A9D-D4AF78D10AD1}"/>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A26C0F-EB17-4A1B-9833-424DD39BA21D}" type="slidenum">
              <a:rPr kumimoji="1" lang="ja-JP" altLang="en-US" smtClean="0"/>
              <a:t>‹#›</a:t>
            </a:fld>
            <a:endParaRPr kumimoji="1" lang="ja-JP" altLang="en-US"/>
          </a:p>
        </p:txBody>
      </p:sp>
    </p:spTree>
    <p:extLst>
      <p:ext uri="{BB962C8B-B14F-4D97-AF65-F5344CB8AC3E}">
        <p14:creationId xmlns:p14="http://schemas.microsoft.com/office/powerpoint/2010/main" val="1208112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1DBA3110-B26A-4076-BE06-A53DE225CDCA}"/>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第</a:t>
            </a:r>
            <a:r>
              <a:rPr lang="en-US" altLang="ja-JP" sz="2800" dirty="0">
                <a:latin typeface="Meiryo UI" panose="020B0604030504040204" pitchFamily="50" charset="-128"/>
                <a:ea typeface="Meiryo UI" panose="020B0604030504040204" pitchFamily="50" charset="-128"/>
              </a:rPr>
              <a:t>1</a:t>
            </a:r>
            <a:r>
              <a:rPr lang="ja-JP" altLang="en-US" sz="2800" dirty="0">
                <a:latin typeface="Meiryo UI" panose="020B0604030504040204" pitchFamily="50" charset="-128"/>
                <a:ea typeface="Meiryo UI" panose="020B0604030504040204" pitchFamily="50" charset="-128"/>
              </a:rPr>
              <a:t>回給付管理ワーキングチーム</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補足資料</a:t>
            </a:r>
            <a:endParaRPr lang="en-US" altLang="ja-JP" sz="2800" dirty="0">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581A9F72-43AB-4A07-9954-EB60F12F73E7}"/>
              </a:ext>
            </a:extLst>
          </p:cNvPr>
          <p:cNvSpPr/>
          <p:nvPr/>
        </p:nvSpPr>
        <p:spPr>
          <a:xfrm>
            <a:off x="259977" y="211667"/>
            <a:ext cx="2159000" cy="821266"/>
          </a:xfrm>
          <a:prstGeom prst="round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latin typeface="Meiryo UI" panose="020B0604030504040204" pitchFamily="50" charset="-128"/>
                <a:ea typeface="Meiryo UI" panose="020B0604030504040204" pitchFamily="50" charset="-128"/>
              </a:rPr>
              <a:t>取扱注意</a:t>
            </a:r>
          </a:p>
        </p:txBody>
      </p:sp>
      <p:graphicFrame>
        <p:nvGraphicFramePr>
          <p:cNvPr id="8" name="表 7">
            <a:extLst>
              <a:ext uri="{FF2B5EF4-FFF2-40B4-BE49-F238E27FC236}">
                <a16:creationId xmlns:a16="http://schemas.microsoft.com/office/drawing/2014/main" id="{AF876C0A-A852-4DAB-A9A0-43B7466D76E1}"/>
              </a:ext>
            </a:extLst>
          </p:cNvPr>
          <p:cNvGraphicFramePr>
            <a:graphicFrameLocks noGrp="1"/>
          </p:cNvGraphicFramePr>
          <p:nvPr>
            <p:extLst>
              <p:ext uri="{D42A27DB-BD31-4B8C-83A1-F6EECF244321}">
                <p14:modId xmlns:p14="http://schemas.microsoft.com/office/powerpoint/2010/main" val="3872798853"/>
              </p:ext>
            </p:extLst>
          </p:nvPr>
        </p:nvGraphicFramePr>
        <p:xfrm>
          <a:off x="5937121" y="188640"/>
          <a:ext cx="3024336" cy="792480"/>
        </p:xfrm>
        <a:graphic>
          <a:graphicData uri="http://schemas.openxmlformats.org/drawingml/2006/table">
            <a:tbl>
              <a:tblPr firstRow="1" bandRow="1">
                <a:tableStyleId>{5940675A-B579-460E-94D1-54222C63F5DA}</a:tableStyleId>
              </a:tblPr>
              <a:tblGrid>
                <a:gridCol w="1152128">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tblGrid>
              <a:tr h="396240">
                <a:tc rowSpan="2">
                  <a:txBody>
                    <a:bodyPr/>
                    <a:lstStyle/>
                    <a:p>
                      <a:pPr algn="ctr">
                        <a:lnSpc>
                          <a:spcPct val="100000"/>
                        </a:lnSpc>
                      </a:pPr>
                      <a:r>
                        <a:rPr kumimoji="1" lang="ja-JP" altLang="en-US" sz="1800" spc="-300" dirty="0">
                          <a:latin typeface="Meiryo UI" panose="020B0604030504040204" pitchFamily="50" charset="-128"/>
                          <a:ea typeface="Meiryo UI" panose="020B0604030504040204" pitchFamily="50" charset="-128"/>
                          <a:cs typeface="Meiryo UI" panose="020B0604030504040204" pitchFamily="50" charset="-128"/>
                        </a:rPr>
                        <a:t>資料</a:t>
                      </a:r>
                      <a:r>
                        <a:rPr kumimoji="1" lang="en-US" altLang="ja-JP" sz="1800" spc="-300" dirty="0">
                          <a:latin typeface="Meiryo UI" panose="020B0604030504040204" pitchFamily="50" charset="-128"/>
                          <a:ea typeface="Meiryo UI" panose="020B0604030504040204" pitchFamily="50" charset="-128"/>
                          <a:cs typeface="Meiryo UI" panose="020B0604030504040204" pitchFamily="50" charset="-128"/>
                        </a:rPr>
                        <a:t>No.2</a:t>
                      </a:r>
                    </a:p>
                    <a:p>
                      <a:pPr algn="ctr">
                        <a:lnSpc>
                          <a:spcPct val="100000"/>
                        </a:lnSpc>
                      </a:pPr>
                      <a:r>
                        <a:rPr kumimoji="1" lang="ja-JP" altLang="en-US" sz="1800" spc="-300" dirty="0">
                          <a:latin typeface="Meiryo UI" panose="020B0604030504040204" pitchFamily="50" charset="-128"/>
                          <a:ea typeface="Meiryo UI" panose="020B0604030504040204" pitchFamily="50" charset="-128"/>
                          <a:cs typeface="Meiryo UI" panose="020B0604030504040204" pitchFamily="50" charset="-128"/>
                        </a:rPr>
                        <a:t>別紙</a:t>
                      </a:r>
                      <a:endParaRPr kumimoji="1" lang="en-US" altLang="ja-JP" sz="1800" spc="-300" dirty="0">
                        <a:latin typeface="Meiryo UI" panose="020B0604030504040204" pitchFamily="50" charset="-128"/>
                        <a:ea typeface="Meiryo UI" panose="020B0604030504040204" pitchFamily="50" charset="-128"/>
                        <a:cs typeface="Meiryo UI" panose="020B0604030504040204" pitchFamily="50" charset="-128"/>
                      </a:endParaRPr>
                    </a:p>
                  </a:txBody>
                  <a:tcPr marL="0" marR="0" anchor="ctr">
                    <a:lnR w="12700" cap="flat" cmpd="sng" algn="ctr">
                      <a:solidFill>
                        <a:schemeClr val="tx1"/>
                      </a:solidFill>
                      <a:prstDash val="solid"/>
                      <a:round/>
                      <a:headEnd type="none" w="med" len="med"/>
                      <a:tailEnd type="none" w="med" len="med"/>
                    </a:lnR>
                    <a:solidFill>
                      <a:schemeClr val="bg1"/>
                    </a:solidFill>
                  </a:tcPr>
                </a:tc>
                <a:tc>
                  <a:txBody>
                    <a:bodyPr/>
                    <a:lstStyle/>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国民健康保険システム標準化</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p>
                      <a:pPr marL="0" marR="0" indent="0" algn="dist" defTabSz="914400" rtl="0" eaLnBrk="1" fontAlgn="auto" latinLnBrk="0" hangingPunct="1">
                        <a:lnSpc>
                          <a:spcPts val="1200"/>
                        </a:lnSpc>
                        <a:spcBef>
                          <a:spcPts val="0"/>
                        </a:spcBef>
                        <a:spcAft>
                          <a:spcPts val="0"/>
                        </a:spcAft>
                        <a:buClrTx/>
                        <a:buSzTx/>
                        <a:buFontTx/>
                        <a:buNone/>
                        <a:tabLst/>
                        <a:defRPr/>
                      </a:pP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回給付管理ワーキングチーム</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0"/>
                  </a:ext>
                </a:extLst>
              </a:tr>
              <a:tr h="396240">
                <a:tc vMerge="1">
                  <a:txBody>
                    <a:bodyPr/>
                    <a:lstStyle/>
                    <a:p>
                      <a:pPr>
                        <a:lnSpc>
                          <a:spcPts val="1200"/>
                        </a:lnSpc>
                      </a:pPr>
                      <a:endParaRPr kumimoji="1" lang="ja-JP" altLang="en-US" sz="1000" dirty="0"/>
                    </a:p>
                  </a:txBody>
                  <a:tcPr anchor="ctr">
                    <a:lnR w="12700" cap="flat" cmpd="sng" algn="ctr">
                      <a:solidFill>
                        <a:schemeClr val="tx1"/>
                      </a:solidFill>
                      <a:prstDash val="solid"/>
                      <a:round/>
                      <a:headEnd type="none" w="med" len="med"/>
                      <a:tailEnd type="none" w="med" len="med"/>
                    </a:lnR>
                  </a:tcPr>
                </a:tc>
                <a:tc>
                  <a:txBody>
                    <a:bodyPr/>
                    <a:lstStyle/>
                    <a:p>
                      <a:pPr algn="dist">
                        <a:lnSpc>
                          <a:spcPts val="1200"/>
                        </a:lnSpc>
                      </a:pPr>
                      <a:r>
                        <a:rPr kumimoji="1" lang="ja-JP" altLang="en-US" sz="1000" dirty="0">
                          <a:latin typeface="Meiryo UI" panose="020B0604030504040204" pitchFamily="50" charset="-128"/>
                          <a:ea typeface="Meiryo UI" panose="020B0604030504040204" pitchFamily="50" charset="-128"/>
                        </a:rPr>
                        <a:t>令和４年２月</a:t>
                      </a:r>
                      <a:r>
                        <a:rPr kumimoji="1" lang="en-US" altLang="ja-JP" sz="1000" dirty="0">
                          <a:latin typeface="Meiryo UI" panose="020B0604030504040204" pitchFamily="50" charset="-128"/>
                          <a:ea typeface="Meiryo UI" panose="020B0604030504040204" pitchFamily="50" charset="-128"/>
                        </a:rPr>
                        <a:t>4</a:t>
                      </a:r>
                      <a:r>
                        <a:rPr kumimoji="1" lang="ja-JP" altLang="en-US" sz="1000" dirty="0">
                          <a:latin typeface="Meiryo UI" panose="020B0604030504040204" pitchFamily="50" charset="-128"/>
                          <a:ea typeface="Meiryo UI" panose="020B0604030504040204" pitchFamily="50" charset="-128"/>
                        </a:rPr>
                        <a:t>日</a:t>
                      </a:r>
                    </a:p>
                  </a:txBody>
                  <a:tcPr marL="180000" marR="180000"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1"/>
                  </a:ext>
                </a:extLst>
              </a:tr>
            </a:tbl>
          </a:graphicData>
        </a:graphic>
      </p:graphicFrame>
      <p:sp>
        <p:nvSpPr>
          <p:cNvPr id="7" name="サブタイトル 2">
            <a:extLst>
              <a:ext uri="{FF2B5EF4-FFF2-40B4-BE49-F238E27FC236}">
                <a16:creationId xmlns:a16="http://schemas.microsoft.com/office/drawing/2014/main" id="{9F5A92C0-3646-4276-A779-E117814FE8E8}"/>
              </a:ext>
            </a:extLst>
          </p:cNvPr>
          <p:cNvSpPr txBox="1">
            <a:spLocks/>
          </p:cNvSpPr>
          <p:nvPr/>
        </p:nvSpPr>
        <p:spPr>
          <a:xfrm>
            <a:off x="858783" y="5524577"/>
            <a:ext cx="7461536" cy="8192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fontAlgn="auto">
              <a:lnSpc>
                <a:spcPct val="100000"/>
              </a:lnSpc>
              <a:spcAft>
                <a:spcPts val="0"/>
              </a:spcAft>
              <a:buNone/>
            </a:pPr>
            <a:r>
              <a:rPr lang="ja-JP" altLang="en-US" sz="1800" dirty="0">
                <a:latin typeface="Meiryo UI" panose="020B0604030504040204" pitchFamily="50" charset="-128"/>
                <a:ea typeface="Meiryo UI" panose="020B0604030504040204" pitchFamily="50" charset="-128"/>
              </a:rPr>
              <a:t>令和４年２月４日</a:t>
            </a:r>
            <a:endParaRPr lang="en-US" altLang="ja-JP"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30527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5">
            <a:extLst>
              <a:ext uri="{FF2B5EF4-FFF2-40B4-BE49-F238E27FC236}">
                <a16:creationId xmlns:a16="http://schemas.microsoft.com/office/drawing/2014/main" id="{58839AC7-7719-41AB-98C6-786AF30C744B}"/>
              </a:ext>
            </a:extLst>
          </p:cNvPr>
          <p:cNvSpPr txBox="1">
            <a:spLocks noChangeArrowheads="1"/>
          </p:cNvSpPr>
          <p:nvPr/>
        </p:nvSpPr>
        <p:spPr>
          <a:xfrm>
            <a:off x="235800" y="2573043"/>
            <a:ext cx="8672400" cy="1711914"/>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algn="ctr" eaLnBrk="1" hangingPunct="1">
              <a:buClr>
                <a:srgbClr val="002060"/>
              </a:buClr>
              <a:buNone/>
              <a:defRPr/>
            </a:pPr>
            <a:r>
              <a:rPr lang="ja-JP" altLang="en-US" sz="1800" kern="0" dirty="0">
                <a:latin typeface="Meiryo UI" panose="020B0604030504040204" pitchFamily="50" charset="-128"/>
                <a:ea typeface="Meiryo UI" panose="020B0604030504040204" pitchFamily="50" charset="-128"/>
              </a:rPr>
              <a:t>１．各都道府県及び各市区町村で独自の医療費助成制度に関する機能について</a:t>
            </a:r>
            <a:endParaRPr lang="en-US" altLang="ja-JP" sz="1800" kern="0" dirty="0">
              <a:latin typeface="Meiryo UI" panose="020B0604030504040204" pitchFamily="50" charset="-128"/>
              <a:ea typeface="Meiryo UI" panose="020B0604030504040204" pitchFamily="50" charset="-128"/>
            </a:endParaRPr>
          </a:p>
        </p:txBody>
      </p:sp>
      <p:sp>
        <p:nvSpPr>
          <p:cNvPr id="4" name="スライド番号プレースホルダー 4">
            <a:extLst>
              <a:ext uri="{FF2B5EF4-FFF2-40B4-BE49-F238E27FC236}">
                <a16:creationId xmlns:a16="http://schemas.microsoft.com/office/drawing/2014/main" id="{53A83144-F452-48B7-B9CB-4433CDE7BA0C}"/>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848354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56477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１．各都道府県及び各市区町村で独自の医療費助成制度に関する機能について</a:t>
            </a:r>
            <a:endParaRPr lang="en-US" altLang="ja-JP" sz="1400" kern="0" dirty="0">
              <a:latin typeface="Meiryo UI" panose="020B0604030504040204" pitchFamily="50" charset="-128"/>
              <a:ea typeface="Meiryo UI" panose="020B0604030504040204" pitchFamily="50" charset="-128"/>
            </a:endParaRPr>
          </a:p>
        </p:txBody>
      </p:sp>
      <p:sp>
        <p:nvSpPr>
          <p:cNvPr id="6" name="Rectangle 5">
            <a:extLst>
              <a:ext uri="{FF2B5EF4-FFF2-40B4-BE49-F238E27FC236}">
                <a16:creationId xmlns:a16="http://schemas.microsoft.com/office/drawing/2014/main" id="{CCA966DC-E6F2-4566-A9BA-E5EC8723BEAB}"/>
              </a:ext>
            </a:extLst>
          </p:cNvPr>
          <p:cNvSpPr txBox="1">
            <a:spLocks noChangeArrowheads="1"/>
          </p:cNvSpPr>
          <p:nvPr/>
        </p:nvSpPr>
        <p:spPr>
          <a:xfrm>
            <a:off x="307617" y="545154"/>
            <a:ext cx="8672400" cy="5103477"/>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〇　本資料は、資料</a:t>
            </a:r>
            <a:r>
              <a:rPr lang="en-US" altLang="ja-JP" b="0" kern="0" dirty="0">
                <a:latin typeface="Meiryo UI" panose="020B0604030504040204" pitchFamily="50" charset="-128"/>
                <a:ea typeface="Meiryo UI" panose="020B0604030504040204" pitchFamily="50" charset="-128"/>
              </a:rPr>
              <a:t>No.2</a:t>
            </a:r>
            <a:r>
              <a:rPr lang="ja-JP" altLang="en-US" b="0" kern="0" dirty="0">
                <a:latin typeface="Meiryo UI" panose="020B0604030504040204" pitchFamily="50" charset="-128"/>
                <a:ea typeface="Meiryo UI" panose="020B0604030504040204" pitchFamily="50" charset="-128"/>
              </a:rPr>
              <a:t>「第</a:t>
            </a:r>
            <a:r>
              <a:rPr lang="en-US" altLang="ja-JP" b="0" kern="0" dirty="0">
                <a:latin typeface="Meiryo UI" panose="020B0604030504040204" pitchFamily="50" charset="-128"/>
                <a:ea typeface="Meiryo UI" panose="020B0604030504040204" pitchFamily="50" charset="-128"/>
              </a:rPr>
              <a:t>1</a:t>
            </a:r>
            <a:r>
              <a:rPr lang="ja-JP" altLang="en-US" b="0" kern="0" dirty="0">
                <a:latin typeface="Meiryo UI" panose="020B0604030504040204" pitchFamily="50" charset="-128"/>
                <a:ea typeface="Meiryo UI" panose="020B0604030504040204" pitchFamily="50" charset="-128"/>
              </a:rPr>
              <a:t>回給付管理ワーキングチーム　議題一覧」における通番</a:t>
            </a:r>
            <a:r>
              <a:rPr lang="en-US" altLang="ja-JP" b="0" kern="0" dirty="0">
                <a:latin typeface="Meiryo UI" panose="020B0604030504040204" pitchFamily="50" charset="-128"/>
                <a:ea typeface="Meiryo UI" panose="020B0604030504040204" pitchFamily="50" charset="-128"/>
              </a:rPr>
              <a:t>24</a:t>
            </a:r>
            <a:r>
              <a:rPr lang="ja-JP" altLang="en-US" kern="0" dirty="0">
                <a:latin typeface="Meiryo UI" panose="020B0604030504040204" pitchFamily="50" charset="-128"/>
                <a:ea typeface="Meiryo UI" panose="020B0604030504040204" pitchFamily="50" charset="-128"/>
              </a:rPr>
              <a:t>他</a:t>
            </a:r>
            <a:r>
              <a:rPr lang="ja-JP" altLang="en-US" b="0" kern="0" dirty="0">
                <a:latin typeface="Meiryo UI" panose="020B0604030504040204" pitchFamily="50" charset="-128"/>
                <a:ea typeface="Meiryo UI" panose="020B0604030504040204" pitchFamily="50" charset="-128"/>
              </a:rPr>
              <a:t>の議題（</a:t>
            </a:r>
            <a:r>
              <a:rPr kumimoji="1" lang="ja-JP" altLang="en-US" sz="1400" dirty="0">
                <a:latin typeface="Meiryo UI" panose="020B0604030504040204" pitchFamily="50" charset="-128"/>
                <a:ea typeface="Meiryo UI" panose="020B0604030504040204" pitchFamily="50" charset="-128"/>
              </a:rPr>
              <a:t>都道府県及び市町村における独自の医療費助成制度（地方単独事業）に関する機能について</a:t>
            </a:r>
            <a:r>
              <a:rPr lang="ja-JP" altLang="en-US" b="0" kern="0" dirty="0">
                <a:latin typeface="Meiryo UI" panose="020B0604030504040204" pitchFamily="50" charset="-128"/>
                <a:ea typeface="Meiryo UI" panose="020B0604030504040204" pitchFamily="50" charset="-128"/>
              </a:rPr>
              <a:t>）に関する補足資料となります。</a:t>
            </a:r>
            <a:endParaRPr lang="en-US" altLang="ja-JP" b="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〇　各都道府県及び各市区町村で独自の医療費助成制度（以下「地方単独事業」という。）については、様々な基準・運用が存在し、また、高額療養費の算定において、計算等が複雑化しやすいことから、標準化が困難であると考える一方、給付業務の事務処理に密接に関係している実態があります。</a:t>
            </a:r>
            <a:endParaRPr lang="en-US" altLang="ja-JP" b="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b="0" kern="0" dirty="0">
                <a:latin typeface="Meiryo UI" panose="020B0604030504040204" pitchFamily="50" charset="-128"/>
                <a:ea typeface="Meiryo UI" panose="020B0604030504040204" pitchFamily="50" charset="-128"/>
              </a:rPr>
              <a:t>〇　そのため、標準仕様書たたき台の事前確認において、構成員様より地方単独事業に関する機能について、「市区町村の事務処理の負担が大きくならないよう、標準仕様を検討する必要がある」、「地方単独事業の取り扱いについて、一定の基準を検討できないか」といったご意見をいただきました。</a:t>
            </a:r>
            <a:endParaRPr lang="en-US" altLang="ja-JP" b="0"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地方単独事業については、各都道府県及び各市区町村が独自に定めるものであり、高額療養費における地方単独公費の按分方法等が法令等で定められていないことから、本給付</a:t>
            </a:r>
            <a:r>
              <a:rPr lang="en-US" altLang="ja-JP" kern="0" dirty="0">
                <a:latin typeface="Meiryo UI" panose="020B0604030504040204" pitchFamily="50" charset="-128"/>
                <a:ea typeface="Meiryo UI" panose="020B0604030504040204" pitchFamily="50" charset="-128"/>
              </a:rPr>
              <a:t>WT</a:t>
            </a:r>
            <a:r>
              <a:rPr lang="ja-JP" altLang="en-US" kern="0" dirty="0">
                <a:latin typeface="Meiryo UI" panose="020B0604030504040204" pitchFamily="50" charset="-128"/>
                <a:ea typeface="Meiryo UI" panose="020B0604030504040204" pitchFamily="50" charset="-128"/>
              </a:rPr>
              <a:t>にて、標準仕様として最低限必要となる機能を検討する必要があると考えております。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検討を進めるにあたり、次ページ以降に市町村事務処理標準システムが実装している地方単独公費に関連する機能の概要をお示しします。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次ページ以降に示した機能内容をベースとし、標準仕様に必要と考える機能要件の検討を進めさせてください。</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〇　なお、本検討課題につきましては、</a:t>
            </a:r>
            <a:r>
              <a:rPr lang="en-US" altLang="ja-JP" kern="0" dirty="0">
                <a:latin typeface="Meiryo UI" panose="020B0604030504040204" pitchFamily="50" charset="-128"/>
                <a:ea typeface="Meiryo UI" panose="020B0604030504040204" pitchFamily="50" charset="-128"/>
              </a:rPr>
              <a:t>2</a:t>
            </a:r>
            <a:r>
              <a:rPr lang="ja-JP" altLang="en-US" kern="0" dirty="0">
                <a:latin typeface="Meiryo UI" panose="020B0604030504040204" pitchFamily="50" charset="-128"/>
                <a:ea typeface="Meiryo UI" panose="020B0604030504040204" pitchFamily="50" charset="-128"/>
              </a:rPr>
              <a:t>月中旬より予定している標準仕様書（案）のご確認（詳細は後程説明）の際にも、各構成員様にご確認いただき、ご意見を賜りたいと考えております。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endParaRPr lang="en-US" altLang="ja-JP" kern="0" dirty="0">
              <a:latin typeface="Meiryo UI" panose="020B0604030504040204" pitchFamily="50" charset="-128"/>
              <a:ea typeface="Meiryo UI" panose="020B0604030504040204" pitchFamily="50" charset="-128"/>
            </a:endParaRP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590062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4">
            <a:extLst>
              <a:ext uri="{FF2B5EF4-FFF2-40B4-BE49-F238E27FC236}">
                <a16:creationId xmlns:a16="http://schemas.microsoft.com/office/drawing/2014/main" id="{D6896B89-94BF-439B-BF5F-2458F6E55F1E}"/>
              </a:ext>
            </a:extLst>
          </p:cNvPr>
          <p:cNvGraphicFramePr>
            <a:graphicFrameLocks noGrp="1"/>
          </p:cNvGraphicFramePr>
          <p:nvPr>
            <p:extLst>
              <p:ext uri="{D42A27DB-BD31-4B8C-83A1-F6EECF244321}">
                <p14:modId xmlns:p14="http://schemas.microsoft.com/office/powerpoint/2010/main" val="1788510309"/>
              </p:ext>
            </p:extLst>
          </p:nvPr>
        </p:nvGraphicFramePr>
        <p:xfrm>
          <a:off x="369188" y="1334792"/>
          <a:ext cx="8317605" cy="1737360"/>
        </p:xfrm>
        <a:graphic>
          <a:graphicData uri="http://schemas.openxmlformats.org/drawingml/2006/table">
            <a:tbl>
              <a:tblPr firstRow="1" bandRow="1">
                <a:tableStyleId>{793D81CF-94F2-401A-BA57-92F5A7B2D0C5}</a:tableStyleId>
              </a:tblPr>
              <a:tblGrid>
                <a:gridCol w="299434">
                  <a:extLst>
                    <a:ext uri="{9D8B030D-6E8A-4147-A177-3AD203B41FA5}">
                      <a16:colId xmlns:a16="http://schemas.microsoft.com/office/drawing/2014/main" val="2580899617"/>
                    </a:ext>
                  </a:extLst>
                </a:gridCol>
                <a:gridCol w="1497169">
                  <a:extLst>
                    <a:ext uri="{9D8B030D-6E8A-4147-A177-3AD203B41FA5}">
                      <a16:colId xmlns:a16="http://schemas.microsoft.com/office/drawing/2014/main" val="2685951887"/>
                    </a:ext>
                  </a:extLst>
                </a:gridCol>
                <a:gridCol w="6521002">
                  <a:extLst>
                    <a:ext uri="{9D8B030D-6E8A-4147-A177-3AD203B41FA5}">
                      <a16:colId xmlns:a16="http://schemas.microsoft.com/office/drawing/2014/main" val="2991744678"/>
                    </a:ext>
                  </a:extLst>
                </a:gridCol>
              </a:tblGrid>
              <a:tr h="0">
                <a:tc>
                  <a:txBody>
                    <a:bodyPr/>
                    <a:lstStyle/>
                    <a:p>
                      <a:pPr marL="0" algn="ctr" defTabSz="914400" rtl="0" eaLnBrk="1" latinLnBrk="0" hangingPunct="1"/>
                      <a:r>
                        <a:rPr kumimoji="1" lang="en-US" altLang="zh-TW" sz="1200" b="1" kern="1200" dirty="0">
                          <a:solidFill>
                            <a:schemeClr val="lt1"/>
                          </a:solidFill>
                          <a:latin typeface="Meiryo UI" panose="020B0604030504040204" pitchFamily="50" charset="-128"/>
                          <a:ea typeface="Meiryo UI" panose="020B0604030504040204" pitchFamily="50" charset="-128"/>
                          <a:cs typeface="+mn-cs"/>
                        </a:rPr>
                        <a:t>#</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機能概要</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extLst>
                  <a:ext uri="{0D108BD9-81ED-4DB2-BD59-A6C34878D82A}">
                    <a16:rowId xmlns:a16="http://schemas.microsoft.com/office/drawing/2014/main" val="3369301308"/>
                  </a:ext>
                </a:extLst>
              </a:tr>
              <a:tr h="0">
                <a:tc>
                  <a:txBody>
                    <a:bodyPr/>
                    <a:lstStyle/>
                    <a:p>
                      <a:pPr algn="ctr"/>
                      <a:r>
                        <a:rPr kumimoji="1" lang="ja-JP" altLang="en-US" sz="1200" dirty="0">
                          <a:latin typeface="Meiryo UI" panose="020B0604030504040204" pitchFamily="50" charset="-128"/>
                          <a:ea typeface="Meiryo UI" panose="020B0604030504040204" pitchFamily="50" charset="-128"/>
                        </a:rPr>
                        <a:t>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レセプト情報の管理</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・地方単独公費に関する情報（</a:t>
                      </a:r>
                      <a:r>
                        <a:rPr kumimoji="1" lang="en-US" altLang="ja-JP" sz="1200" u="none"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１）の管理が可能であること。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　</a:t>
                      </a:r>
                      <a:r>
                        <a:rPr kumimoji="1" lang="en-US" altLang="ja-JP" sz="1200" u="none"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１：公費負担者番号、公費受給者番号、費用額内訳。</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257803740"/>
                  </a:ext>
                </a:extLst>
              </a:tr>
              <a:tr h="0">
                <a:tc>
                  <a:txBody>
                    <a:bodyPr/>
                    <a:lstStyle/>
                    <a:p>
                      <a:pPr algn="ctr"/>
                      <a:r>
                        <a:rPr kumimoji="1" lang="ja-JP" altLang="en-US" sz="1200" dirty="0">
                          <a:latin typeface="Meiryo UI" panose="020B0604030504040204" pitchFamily="50" charset="-128"/>
                          <a:ea typeface="Meiryo UI" panose="020B060403050404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レセプト情報の登録</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・地方単独公費の登録、訂正が可能であること。（</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２）</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・地方単独公費の情報を含むレセプトデータ（</a:t>
                      </a:r>
                      <a:r>
                        <a:rPr kumimoji="1" lang="en-US" altLang="ja-JP" sz="1200" dirty="0">
                          <a:latin typeface="Meiryo UI" panose="020B0604030504040204" pitchFamily="50" charset="-128"/>
                          <a:ea typeface="Meiryo UI" panose="020B0604030504040204" pitchFamily="50" charset="-128"/>
                        </a:rPr>
                        <a:t>KD_IF317</a:t>
                      </a:r>
                      <a:r>
                        <a:rPr kumimoji="1" lang="ja-JP" altLang="en-US" sz="1200" dirty="0">
                          <a:latin typeface="Meiryo UI" panose="020B0604030504040204" pitchFamily="50" charset="-128"/>
                          <a:ea typeface="Meiryo UI" panose="020B0604030504040204" pitchFamily="50" charset="-128"/>
                        </a:rPr>
                        <a:t>）の取り込みが可能であること。（</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２）</a:t>
                      </a:r>
                    </a:p>
                    <a:p>
                      <a:pPr marL="530225" marR="0" lvl="0" indent="-530225"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２：システムによる費用額計算は行わない。レセプトデータ（</a:t>
                      </a:r>
                      <a:r>
                        <a:rPr kumimoji="1" lang="en-US" altLang="ja-JP" sz="1200" dirty="0">
                          <a:latin typeface="Meiryo UI" panose="020B0604030504040204" pitchFamily="50" charset="-128"/>
                          <a:ea typeface="Meiryo UI" panose="020B0604030504040204" pitchFamily="50" charset="-128"/>
                        </a:rPr>
                        <a:t>KD_IF317</a:t>
                      </a:r>
                      <a:r>
                        <a:rPr kumimoji="1" lang="ja-JP" altLang="en-US" sz="1200" dirty="0">
                          <a:latin typeface="Meiryo UI" panose="020B0604030504040204" pitchFamily="50" charset="-128"/>
                          <a:ea typeface="Meiryo UI" panose="020B0604030504040204" pitchFamily="50" charset="-128"/>
                        </a:rPr>
                        <a:t>）を取り込む際は、レセプトデータ（</a:t>
                      </a:r>
                      <a:r>
                        <a:rPr kumimoji="1" lang="en-US" altLang="ja-JP" sz="1200" dirty="0">
                          <a:latin typeface="Meiryo UI" panose="020B0604030504040204" pitchFamily="50" charset="-128"/>
                          <a:ea typeface="Meiryo UI" panose="020B0604030504040204" pitchFamily="50" charset="-128"/>
                        </a:rPr>
                        <a:t>KD_IF317</a:t>
                      </a:r>
                      <a:r>
                        <a:rPr kumimoji="1" lang="ja-JP" altLang="en-US" sz="1200" dirty="0">
                          <a:latin typeface="Meiryo UI" panose="020B0604030504040204" pitchFamily="50" charset="-128"/>
                          <a:ea typeface="Meiryo UI" panose="020B0604030504040204" pitchFamily="50" charset="-128"/>
                        </a:rPr>
                        <a:t>）に設定されている国保総合システムの費用額計算結果をそのまま登録する。オンライン画面などからの登録、訂正を行う場合、システム外で計算した費用額を登録する。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2991189"/>
                  </a:ext>
                </a:extLst>
              </a:tr>
            </a:tbl>
          </a:graphicData>
        </a:graphic>
      </p:graphicFrame>
      <p:sp>
        <p:nvSpPr>
          <p:cNvPr id="9" name="スライド番号プレースホルダー 4">
            <a:extLst>
              <a:ext uri="{FF2B5EF4-FFF2-40B4-BE49-F238E27FC236}">
                <a16:creationId xmlns:a16="http://schemas.microsoft.com/office/drawing/2014/main" id="{23BEFCE0-16D5-4BD8-9AD1-B875800A3894}"/>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B10FDD09-E278-4E94-A15D-BF9EDE603EA3}"/>
              </a:ext>
            </a:extLst>
          </p:cNvPr>
          <p:cNvSpPr txBox="1">
            <a:spLocks noChangeArrowheads="1"/>
          </p:cNvSpPr>
          <p:nvPr/>
        </p:nvSpPr>
        <p:spPr>
          <a:xfrm>
            <a:off x="101123" y="17929"/>
            <a:ext cx="8672400" cy="360000"/>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１．各都道府県及び各市区町村で独自の医療費助成制度に関する機能について</a:t>
            </a:r>
            <a:endParaRPr lang="en-US" altLang="ja-JP" sz="1400" kern="0" dirty="0">
              <a:latin typeface="Meiryo UI" panose="020B0604030504040204" pitchFamily="50" charset="-128"/>
              <a:ea typeface="Meiryo UI" panose="020B0604030504040204" pitchFamily="50" charset="-128"/>
            </a:endParaRPr>
          </a:p>
        </p:txBody>
      </p:sp>
      <p:sp>
        <p:nvSpPr>
          <p:cNvPr id="6" name="Rectangle 5">
            <a:extLst>
              <a:ext uri="{FF2B5EF4-FFF2-40B4-BE49-F238E27FC236}">
                <a16:creationId xmlns:a16="http://schemas.microsoft.com/office/drawing/2014/main" id="{3448753C-4913-4BD6-8CB1-336EE0B45F54}"/>
              </a:ext>
            </a:extLst>
          </p:cNvPr>
          <p:cNvSpPr txBox="1">
            <a:spLocks noChangeArrowheads="1"/>
          </p:cNvSpPr>
          <p:nvPr/>
        </p:nvSpPr>
        <p:spPr>
          <a:xfrm>
            <a:off x="307617" y="545155"/>
            <a:ext cx="8672400" cy="63471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＜①レセプト管理機能について（機能・帳票要件　</a:t>
            </a:r>
            <a:r>
              <a:rPr lang="en-US" altLang="ja-JP" kern="0" dirty="0">
                <a:latin typeface="Meiryo UI" panose="020B0604030504040204" pitchFamily="50" charset="-128"/>
                <a:ea typeface="Meiryo UI" panose="020B0604030504040204" pitchFamily="50" charset="-128"/>
              </a:rPr>
              <a:t>14 </a:t>
            </a:r>
            <a:r>
              <a:rPr lang="ja-JP" altLang="en-US" kern="0" dirty="0">
                <a:latin typeface="Meiryo UI" panose="020B0604030504040204" pitchFamily="50" charset="-128"/>
                <a:ea typeface="Meiryo UI" panose="020B0604030504040204" pitchFamily="50" charset="-128"/>
              </a:rPr>
              <a:t>資格給付確認・給付記録管理）＞</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レセプトを管理する機能における、地方単独公費が関連する機能を以下の表に示す。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a:t>
            </a:r>
            <a:endParaRPr lang="en-US" altLang="ja-JP" kern="0" dirty="0">
              <a:latin typeface="Meiryo UI" panose="020B0604030504040204" pitchFamily="50" charset="-128"/>
              <a:ea typeface="Meiryo UI" panose="020B0604030504040204" pitchFamily="50" charset="-128"/>
            </a:endParaRPr>
          </a:p>
        </p:txBody>
      </p:sp>
      <p:graphicFrame>
        <p:nvGraphicFramePr>
          <p:cNvPr id="7" name="表 14">
            <a:extLst>
              <a:ext uri="{FF2B5EF4-FFF2-40B4-BE49-F238E27FC236}">
                <a16:creationId xmlns:a16="http://schemas.microsoft.com/office/drawing/2014/main" id="{58A8E07E-3E75-4CD2-B86A-CC7D9CB9BFD1}"/>
              </a:ext>
            </a:extLst>
          </p:cNvPr>
          <p:cNvGraphicFramePr>
            <a:graphicFrameLocks noGrp="1"/>
          </p:cNvGraphicFramePr>
          <p:nvPr>
            <p:extLst>
              <p:ext uri="{D42A27DB-BD31-4B8C-83A1-F6EECF244321}">
                <p14:modId xmlns:p14="http://schemas.microsoft.com/office/powerpoint/2010/main" val="1372940084"/>
              </p:ext>
            </p:extLst>
          </p:nvPr>
        </p:nvGraphicFramePr>
        <p:xfrm>
          <a:off x="374108" y="4245139"/>
          <a:ext cx="8317605" cy="1371600"/>
        </p:xfrm>
        <a:graphic>
          <a:graphicData uri="http://schemas.openxmlformats.org/drawingml/2006/table">
            <a:tbl>
              <a:tblPr firstRow="1" bandRow="1">
                <a:tableStyleId>{793D81CF-94F2-401A-BA57-92F5A7B2D0C5}</a:tableStyleId>
              </a:tblPr>
              <a:tblGrid>
                <a:gridCol w="299434">
                  <a:extLst>
                    <a:ext uri="{9D8B030D-6E8A-4147-A177-3AD203B41FA5}">
                      <a16:colId xmlns:a16="http://schemas.microsoft.com/office/drawing/2014/main" val="2580899617"/>
                    </a:ext>
                  </a:extLst>
                </a:gridCol>
                <a:gridCol w="1497169">
                  <a:extLst>
                    <a:ext uri="{9D8B030D-6E8A-4147-A177-3AD203B41FA5}">
                      <a16:colId xmlns:a16="http://schemas.microsoft.com/office/drawing/2014/main" val="2685951887"/>
                    </a:ext>
                  </a:extLst>
                </a:gridCol>
                <a:gridCol w="6521002">
                  <a:extLst>
                    <a:ext uri="{9D8B030D-6E8A-4147-A177-3AD203B41FA5}">
                      <a16:colId xmlns:a16="http://schemas.microsoft.com/office/drawing/2014/main" val="2991744678"/>
                    </a:ext>
                  </a:extLst>
                </a:gridCol>
              </a:tblGrid>
              <a:tr h="0">
                <a:tc>
                  <a:txBody>
                    <a:bodyPr/>
                    <a:lstStyle/>
                    <a:p>
                      <a:pPr marL="0" algn="ctr" defTabSz="914400" rtl="0" eaLnBrk="1" latinLnBrk="0" hangingPunct="1"/>
                      <a:r>
                        <a:rPr kumimoji="1" lang="en-US" altLang="zh-TW" sz="1200" b="1" kern="1200" dirty="0">
                          <a:solidFill>
                            <a:schemeClr val="lt1"/>
                          </a:solidFill>
                          <a:latin typeface="Meiryo UI" panose="020B0604030504040204" pitchFamily="50" charset="-128"/>
                          <a:ea typeface="Meiryo UI" panose="020B0604030504040204" pitchFamily="50" charset="-128"/>
                          <a:cs typeface="+mn-cs"/>
                        </a:rPr>
                        <a:t>#</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機能概要</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extLst>
                  <a:ext uri="{0D108BD9-81ED-4DB2-BD59-A6C34878D82A}">
                    <a16:rowId xmlns:a16="http://schemas.microsoft.com/office/drawing/2014/main" val="3369301308"/>
                  </a:ext>
                </a:extLst>
              </a:tr>
              <a:tr h="0">
                <a:tc>
                  <a:txBody>
                    <a:bodyPr/>
                    <a:lstStyle/>
                    <a:p>
                      <a:pPr algn="ctr"/>
                      <a:r>
                        <a:rPr kumimoji="1" lang="ja-JP" altLang="en-US" sz="1200" dirty="0">
                          <a:latin typeface="Meiryo UI" panose="020B0604030504040204" pitchFamily="50" charset="-128"/>
                          <a:ea typeface="Meiryo UI" panose="020B0604030504040204" pitchFamily="50" charset="-128"/>
                        </a:rPr>
                        <a:t>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療養費情報の管理</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・地方単独公費に関する情報（</a:t>
                      </a:r>
                      <a:r>
                        <a:rPr kumimoji="1" lang="en-US" altLang="ja-JP" sz="1200" u="none"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３）の管理が可能であること。</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　</a:t>
                      </a:r>
                      <a:r>
                        <a:rPr kumimoji="1" lang="en-US" altLang="ja-JP" sz="1200" u="none"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３：公費負担者番号、公費受給者番号、費用額内訳。</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257803740"/>
                  </a:ext>
                </a:extLst>
              </a:tr>
              <a:tr h="0">
                <a:tc>
                  <a:txBody>
                    <a:bodyPr/>
                    <a:lstStyle/>
                    <a:p>
                      <a:pPr algn="ctr"/>
                      <a:r>
                        <a:rPr kumimoji="1" lang="ja-JP" altLang="en-US" sz="1200" dirty="0">
                          <a:latin typeface="Meiryo UI" panose="020B0604030504040204" pitchFamily="50" charset="-128"/>
                          <a:ea typeface="Meiryo UI" panose="020B060403050404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療養費情報の登録</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・地方単独公費の登録、訂正が可能であること。（</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４）</a:t>
                      </a:r>
                    </a:p>
                    <a:p>
                      <a:pPr marL="530225" marR="0" lvl="0" indent="-530225"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４：システムによる費用額計算は行わない。オンライン画面などからの登録、訂正を行う場合、システム外で計算した費用額を登録する。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2991189"/>
                  </a:ext>
                </a:extLst>
              </a:tr>
            </a:tbl>
          </a:graphicData>
        </a:graphic>
      </p:graphicFrame>
      <p:sp>
        <p:nvSpPr>
          <p:cNvPr id="11" name="Rectangle 5">
            <a:extLst>
              <a:ext uri="{FF2B5EF4-FFF2-40B4-BE49-F238E27FC236}">
                <a16:creationId xmlns:a16="http://schemas.microsoft.com/office/drawing/2014/main" id="{71B50973-7548-467C-BA27-D49F748A1352}"/>
              </a:ext>
            </a:extLst>
          </p:cNvPr>
          <p:cNvSpPr txBox="1">
            <a:spLocks noChangeArrowheads="1"/>
          </p:cNvSpPr>
          <p:nvPr/>
        </p:nvSpPr>
        <p:spPr>
          <a:xfrm>
            <a:off x="312537" y="3455502"/>
            <a:ext cx="8672400" cy="63471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＜②療養費管理機能について（機能・帳票要件　</a:t>
            </a:r>
            <a:r>
              <a:rPr lang="en-US" altLang="ja-JP" kern="0" dirty="0">
                <a:latin typeface="Meiryo UI" panose="020B0604030504040204" pitchFamily="50" charset="-128"/>
                <a:ea typeface="Meiryo UI" panose="020B0604030504040204" pitchFamily="50" charset="-128"/>
              </a:rPr>
              <a:t>22 </a:t>
            </a:r>
            <a:r>
              <a:rPr lang="ja-JP" altLang="en-US" kern="0" dirty="0">
                <a:latin typeface="Meiryo UI" panose="020B0604030504040204" pitchFamily="50" charset="-128"/>
                <a:ea typeface="Meiryo UI" panose="020B0604030504040204" pitchFamily="50" charset="-128"/>
              </a:rPr>
              <a:t>申請者管理・支給管理）＞</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療養費を管理する機能における、地方単独公費が関連する機能を以下の表に示す。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24691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4">
            <a:extLst>
              <a:ext uri="{FF2B5EF4-FFF2-40B4-BE49-F238E27FC236}">
                <a16:creationId xmlns:a16="http://schemas.microsoft.com/office/drawing/2014/main" id="{D6896B89-94BF-439B-BF5F-2458F6E55F1E}"/>
              </a:ext>
            </a:extLst>
          </p:cNvPr>
          <p:cNvGraphicFramePr>
            <a:graphicFrameLocks noGrp="1"/>
          </p:cNvGraphicFramePr>
          <p:nvPr>
            <p:extLst>
              <p:ext uri="{D42A27DB-BD31-4B8C-83A1-F6EECF244321}">
                <p14:modId xmlns:p14="http://schemas.microsoft.com/office/powerpoint/2010/main" val="1157641450"/>
              </p:ext>
            </p:extLst>
          </p:nvPr>
        </p:nvGraphicFramePr>
        <p:xfrm>
          <a:off x="369188" y="1172564"/>
          <a:ext cx="8317605" cy="3320460"/>
        </p:xfrm>
        <a:graphic>
          <a:graphicData uri="http://schemas.openxmlformats.org/drawingml/2006/table">
            <a:tbl>
              <a:tblPr firstRow="1" bandRow="1">
                <a:tableStyleId>{793D81CF-94F2-401A-BA57-92F5A7B2D0C5}</a:tableStyleId>
              </a:tblPr>
              <a:tblGrid>
                <a:gridCol w="299434">
                  <a:extLst>
                    <a:ext uri="{9D8B030D-6E8A-4147-A177-3AD203B41FA5}">
                      <a16:colId xmlns:a16="http://schemas.microsoft.com/office/drawing/2014/main" val="2580899617"/>
                    </a:ext>
                  </a:extLst>
                </a:gridCol>
                <a:gridCol w="1497169">
                  <a:extLst>
                    <a:ext uri="{9D8B030D-6E8A-4147-A177-3AD203B41FA5}">
                      <a16:colId xmlns:a16="http://schemas.microsoft.com/office/drawing/2014/main" val="2685951887"/>
                    </a:ext>
                  </a:extLst>
                </a:gridCol>
                <a:gridCol w="6521002">
                  <a:extLst>
                    <a:ext uri="{9D8B030D-6E8A-4147-A177-3AD203B41FA5}">
                      <a16:colId xmlns:a16="http://schemas.microsoft.com/office/drawing/2014/main" val="2991744678"/>
                    </a:ext>
                  </a:extLst>
                </a:gridCol>
              </a:tblGrid>
              <a:tr h="302940">
                <a:tc>
                  <a:txBody>
                    <a:bodyPr/>
                    <a:lstStyle/>
                    <a:p>
                      <a:pPr marL="0" algn="ctr" defTabSz="914400" rtl="0" eaLnBrk="1" latinLnBrk="0" hangingPunct="1"/>
                      <a:r>
                        <a:rPr kumimoji="1" lang="en-US" altLang="zh-TW" sz="1200" b="1" kern="1200" dirty="0">
                          <a:solidFill>
                            <a:schemeClr val="lt1"/>
                          </a:solidFill>
                          <a:latin typeface="Meiryo UI" panose="020B0604030504040204" pitchFamily="50" charset="-128"/>
                          <a:ea typeface="Meiryo UI" panose="020B0604030504040204" pitchFamily="50" charset="-128"/>
                          <a:cs typeface="+mn-cs"/>
                        </a:rPr>
                        <a:t>#</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機能概要</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extLst>
                  <a:ext uri="{0D108BD9-81ED-4DB2-BD59-A6C34878D82A}">
                    <a16:rowId xmlns:a16="http://schemas.microsoft.com/office/drawing/2014/main" val="3369301308"/>
                  </a:ext>
                </a:extLst>
              </a:tr>
              <a:tr h="1459429">
                <a:tc>
                  <a:txBody>
                    <a:bodyPr/>
                    <a:lstStyle/>
                    <a:p>
                      <a:pPr algn="ctr"/>
                      <a:r>
                        <a:rPr kumimoji="1" lang="ja-JP" altLang="en-US" sz="1200" dirty="0">
                          <a:latin typeface="Meiryo UI" panose="020B0604030504040204" pitchFamily="50" charset="-128"/>
                          <a:ea typeface="Meiryo UI" panose="020B0604030504040204" pitchFamily="50" charset="-128"/>
                        </a:rPr>
                        <a:t>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高額療養費の算定</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・地方単独公費の負担額を算定基礎に含め、高額療養費の算出が可能であること。</a:t>
                      </a:r>
                    </a:p>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・算出した高額療養費について、被保険者への支給額及び地方単独公費への振り替え額を按分することが可能であること。（</a:t>
                      </a:r>
                      <a:r>
                        <a:rPr kumimoji="1" lang="en-US" altLang="ja-JP" sz="1200" u="none"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５）</a:t>
                      </a:r>
                      <a:endParaRPr kumimoji="1" lang="en-US" altLang="ja-JP" sz="1200" u="none" dirty="0">
                        <a:latin typeface="Meiryo UI" panose="020B0604030504040204" pitchFamily="50" charset="-128"/>
                        <a:ea typeface="Meiryo UI" panose="020B0604030504040204" pitchFamily="50" charset="-128"/>
                      </a:endParaRPr>
                    </a:p>
                    <a:p>
                      <a:pPr marL="442913" marR="0" lvl="0" indent="-442913" algn="l" defTabSz="914400" rtl="0" eaLnBrk="1" fontAlgn="auto" latinLnBrk="0" hangingPunct="1">
                        <a:lnSpc>
                          <a:spcPct val="100000"/>
                        </a:lnSpc>
                        <a:spcBef>
                          <a:spcPts val="0"/>
                        </a:spcBef>
                        <a:spcAft>
                          <a:spcPts val="0"/>
                        </a:spcAft>
                        <a:buClrTx/>
                        <a:buSzTx/>
                        <a:buFontTx/>
                        <a:buNone/>
                        <a:tabLst/>
                        <a:defRPr/>
                      </a:pPr>
                      <a:r>
                        <a:rPr kumimoji="1" lang="en-US" altLang="ja-JP" sz="1200" u="none"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５：「保国発</a:t>
                      </a:r>
                      <a:r>
                        <a:rPr kumimoji="1" lang="en-US" altLang="ja-JP" sz="1200" u="none" dirty="0">
                          <a:latin typeface="Meiryo UI" panose="020B0604030504040204" pitchFamily="50" charset="-128"/>
                          <a:ea typeface="Meiryo UI" panose="020B0604030504040204" pitchFamily="50" charset="-128"/>
                        </a:rPr>
                        <a:t>1204</a:t>
                      </a:r>
                      <a:r>
                        <a:rPr kumimoji="1" lang="ja-JP" altLang="en-US" sz="1200" u="none" dirty="0">
                          <a:latin typeface="Meiryo UI" panose="020B0604030504040204" pitchFamily="50" charset="-128"/>
                          <a:ea typeface="Meiryo UI" panose="020B0604030504040204" pitchFamily="50" charset="-128"/>
                        </a:rPr>
                        <a:t>第２号 平成２９年１２月４日 国民健康保険における外来療養に係る年間の高額療養費の支給等の事務の取扱いについて」にて示された按分方法を基本とし、各計算段階（前期外来分の算定、前期入院分の算定などの段階）にて、被保険者が負担した額及び地方単独公費が負担した額の割合に応じ、按分する。</a:t>
                      </a:r>
                      <a:endParaRPr kumimoji="1" lang="en-US" altLang="ja-JP" sz="1200" u="none" dirty="0">
                        <a:latin typeface="Meiryo UI" panose="020B0604030504040204" pitchFamily="50" charset="-128"/>
                        <a:ea typeface="Meiryo UI" panose="020B0604030504040204" pitchFamily="50" charset="-128"/>
                      </a:endParaRPr>
                    </a:p>
                    <a:p>
                      <a:pPr marL="442913" marR="0" lvl="0" indent="-442913"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・被保険者への支給額及び地方単独公費への振り替え額を管理できること。</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257803740"/>
                  </a:ext>
                </a:extLst>
              </a:tr>
              <a:tr h="922588">
                <a:tc>
                  <a:txBody>
                    <a:bodyPr/>
                    <a:lstStyle/>
                    <a:p>
                      <a:pPr algn="ctr"/>
                      <a:r>
                        <a:rPr kumimoji="1" lang="ja-JP" altLang="en-US" sz="1200" dirty="0">
                          <a:latin typeface="Meiryo UI" panose="020B0604030504040204" pitchFamily="50" charset="-128"/>
                          <a:ea typeface="Meiryo UI" panose="020B060403050404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高額療養費の訂正</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被保険者への支給額及び地方単独公費への振り替え額を訂正できること。</a:t>
                      </a:r>
                      <a:endParaRPr kumimoji="1" lang="en-US" altLang="ja-JP" sz="1200" u="none" dirty="0">
                        <a:latin typeface="Meiryo UI" panose="020B0604030504040204" pitchFamily="50" charset="-128"/>
                        <a:ea typeface="Meiryo UI"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・外付けシステムなどで独自の調整（按分）を行う場合を考慮し、給付システムが算定した高額療養費の算定結果及び算定基礎情報をファイル出力できること。</a:t>
                      </a:r>
                      <a:endParaRPr kumimoji="1" lang="en-US" altLang="ja-JP" sz="1200" dirty="0">
                        <a:latin typeface="Meiryo UI" panose="020B0604030504040204" pitchFamily="50" charset="-128"/>
                        <a:ea typeface="Meiryo UI"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・外付けシステムなどで独自の調整（按分）を行った結果を登録したファイルを取り込み、調整（按分）結果を登録できること。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2991189"/>
                  </a:ext>
                </a:extLst>
              </a:tr>
              <a:tr h="302940">
                <a:tc>
                  <a:txBody>
                    <a:bodyPr/>
                    <a:lstStyle/>
                    <a:p>
                      <a:pPr algn="ctr"/>
                      <a:r>
                        <a:rPr kumimoji="1" lang="ja-JP" altLang="en-US" sz="1200" dirty="0">
                          <a:latin typeface="Meiryo UI" panose="020B0604030504040204" pitchFamily="50" charset="-128"/>
                          <a:ea typeface="Meiryo UI" panose="020B0604030504040204"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高額療養費の勧奨</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・被保険者への支給見込み額（高額療養費より地方単独公費への振り替え額を控除した額）を基に、勧奨通知及び高額療養費支給申請書が作成できること。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22454977"/>
                  </a:ext>
                </a:extLst>
              </a:tr>
            </a:tbl>
          </a:graphicData>
        </a:graphic>
      </p:graphicFrame>
      <p:sp>
        <p:nvSpPr>
          <p:cNvPr id="9" name="スライド番号プレースホルダー 4">
            <a:extLst>
              <a:ext uri="{FF2B5EF4-FFF2-40B4-BE49-F238E27FC236}">
                <a16:creationId xmlns:a16="http://schemas.microsoft.com/office/drawing/2014/main" id="{23BEFCE0-16D5-4BD8-9AD1-B875800A3894}"/>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B10FDD09-E278-4E94-A15D-BF9EDE603EA3}"/>
              </a:ext>
            </a:extLst>
          </p:cNvPr>
          <p:cNvSpPr txBox="1">
            <a:spLocks noChangeArrowheads="1"/>
          </p:cNvSpPr>
          <p:nvPr/>
        </p:nvSpPr>
        <p:spPr>
          <a:xfrm>
            <a:off x="101123" y="17929"/>
            <a:ext cx="8672400" cy="360000"/>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１．各都道府県</a:t>
            </a:r>
            <a:r>
              <a:rPr lang="ja-JP" altLang="en-US" kern="0" dirty="0">
                <a:latin typeface="Meiryo UI" panose="020B0604030504040204" pitchFamily="50" charset="-128"/>
                <a:ea typeface="Meiryo UI" panose="020B0604030504040204" pitchFamily="50" charset="-128"/>
              </a:rPr>
              <a:t>及び</a:t>
            </a:r>
            <a:r>
              <a:rPr lang="ja-JP" altLang="en-US" sz="1400" kern="0" dirty="0">
                <a:latin typeface="Meiryo UI" panose="020B0604030504040204" pitchFamily="50" charset="-128"/>
                <a:ea typeface="Meiryo UI" panose="020B0604030504040204" pitchFamily="50" charset="-128"/>
              </a:rPr>
              <a:t>各市区町村で独自の医療費助成制度に関する機能について</a:t>
            </a:r>
            <a:endParaRPr lang="en-US" altLang="ja-JP" sz="1400" kern="0" dirty="0">
              <a:latin typeface="Meiryo UI" panose="020B0604030504040204" pitchFamily="50" charset="-128"/>
              <a:ea typeface="Meiryo UI" panose="020B0604030504040204" pitchFamily="50" charset="-128"/>
            </a:endParaRPr>
          </a:p>
        </p:txBody>
      </p:sp>
      <p:sp>
        <p:nvSpPr>
          <p:cNvPr id="6" name="Rectangle 5">
            <a:extLst>
              <a:ext uri="{FF2B5EF4-FFF2-40B4-BE49-F238E27FC236}">
                <a16:creationId xmlns:a16="http://schemas.microsoft.com/office/drawing/2014/main" id="{3448753C-4913-4BD6-8CB1-336EE0B45F54}"/>
              </a:ext>
            </a:extLst>
          </p:cNvPr>
          <p:cNvSpPr txBox="1">
            <a:spLocks noChangeArrowheads="1"/>
          </p:cNvSpPr>
          <p:nvPr/>
        </p:nvSpPr>
        <p:spPr>
          <a:xfrm>
            <a:off x="307617" y="545155"/>
            <a:ext cx="8672400" cy="63471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＜③高額療養費の算定機能について（機能・帳票要件　</a:t>
            </a:r>
            <a:r>
              <a:rPr lang="en-US" altLang="zh-TW" kern="0" dirty="0">
                <a:latin typeface="Meiryo UI" panose="020B0604030504040204" pitchFamily="50" charset="-128"/>
                <a:ea typeface="Meiryo UI" panose="020B0604030504040204" pitchFamily="50" charset="-128"/>
              </a:rPr>
              <a:t>16 </a:t>
            </a:r>
            <a:r>
              <a:rPr lang="zh-TW" altLang="en-US" kern="0" dirty="0">
                <a:latin typeface="Meiryo UI" panose="020B0604030504040204" pitchFamily="50" charset="-128"/>
                <a:ea typeface="Meiryo UI" panose="020B0604030504040204" pitchFamily="50" charset="-128"/>
              </a:rPr>
              <a:t>高額療養費支給</a:t>
            </a:r>
            <a:r>
              <a:rPr lang="ja-JP" altLang="en-US" kern="0" dirty="0">
                <a:latin typeface="Meiryo UI" panose="020B0604030504040204" pitchFamily="50" charset="-128"/>
                <a:ea typeface="Meiryo UI" panose="020B0604030504040204" pitchFamily="50" charset="-128"/>
              </a:rPr>
              <a:t>）＞</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高額療養費を算定する機能における、地方単独公費が関連する機能を以下の表に示す。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a:t>
            </a:r>
            <a:endParaRPr lang="en-US" altLang="ja-JP" kern="0" dirty="0">
              <a:latin typeface="Meiryo UI" panose="020B0604030504040204" pitchFamily="50" charset="-128"/>
              <a:ea typeface="Meiryo UI" panose="020B0604030504040204" pitchFamily="50" charset="-128"/>
            </a:endParaRPr>
          </a:p>
        </p:txBody>
      </p:sp>
      <p:graphicFrame>
        <p:nvGraphicFramePr>
          <p:cNvPr id="7" name="表 14">
            <a:extLst>
              <a:ext uri="{FF2B5EF4-FFF2-40B4-BE49-F238E27FC236}">
                <a16:creationId xmlns:a16="http://schemas.microsoft.com/office/drawing/2014/main" id="{58A8E07E-3E75-4CD2-B86A-CC7D9CB9BFD1}"/>
              </a:ext>
            </a:extLst>
          </p:cNvPr>
          <p:cNvGraphicFramePr>
            <a:graphicFrameLocks noGrp="1"/>
          </p:cNvGraphicFramePr>
          <p:nvPr>
            <p:extLst>
              <p:ext uri="{D42A27DB-BD31-4B8C-83A1-F6EECF244321}">
                <p14:modId xmlns:p14="http://schemas.microsoft.com/office/powerpoint/2010/main" val="2623167885"/>
              </p:ext>
            </p:extLst>
          </p:nvPr>
        </p:nvGraphicFramePr>
        <p:xfrm>
          <a:off x="374108" y="5203795"/>
          <a:ext cx="8317605" cy="914400"/>
        </p:xfrm>
        <a:graphic>
          <a:graphicData uri="http://schemas.openxmlformats.org/drawingml/2006/table">
            <a:tbl>
              <a:tblPr firstRow="1" bandRow="1">
                <a:tableStyleId>{793D81CF-94F2-401A-BA57-92F5A7B2D0C5}</a:tableStyleId>
              </a:tblPr>
              <a:tblGrid>
                <a:gridCol w="299434">
                  <a:extLst>
                    <a:ext uri="{9D8B030D-6E8A-4147-A177-3AD203B41FA5}">
                      <a16:colId xmlns:a16="http://schemas.microsoft.com/office/drawing/2014/main" val="2580899617"/>
                    </a:ext>
                  </a:extLst>
                </a:gridCol>
                <a:gridCol w="1497169">
                  <a:extLst>
                    <a:ext uri="{9D8B030D-6E8A-4147-A177-3AD203B41FA5}">
                      <a16:colId xmlns:a16="http://schemas.microsoft.com/office/drawing/2014/main" val="2685951887"/>
                    </a:ext>
                  </a:extLst>
                </a:gridCol>
                <a:gridCol w="6521002">
                  <a:extLst>
                    <a:ext uri="{9D8B030D-6E8A-4147-A177-3AD203B41FA5}">
                      <a16:colId xmlns:a16="http://schemas.microsoft.com/office/drawing/2014/main" val="2991744678"/>
                    </a:ext>
                  </a:extLst>
                </a:gridCol>
              </a:tblGrid>
              <a:tr h="0">
                <a:tc>
                  <a:txBody>
                    <a:bodyPr/>
                    <a:lstStyle/>
                    <a:p>
                      <a:pPr marL="0" algn="ctr" defTabSz="914400" rtl="0" eaLnBrk="1" latinLnBrk="0" hangingPunct="1"/>
                      <a:r>
                        <a:rPr kumimoji="1" lang="en-US" altLang="zh-TW" sz="1200" b="1" kern="1200" dirty="0">
                          <a:solidFill>
                            <a:schemeClr val="lt1"/>
                          </a:solidFill>
                          <a:latin typeface="Meiryo UI" panose="020B0604030504040204" pitchFamily="50" charset="-128"/>
                          <a:ea typeface="Meiryo UI" panose="020B0604030504040204" pitchFamily="50" charset="-128"/>
                          <a:cs typeface="+mn-cs"/>
                        </a:rPr>
                        <a:t>#</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機能概要</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extLst>
                  <a:ext uri="{0D108BD9-81ED-4DB2-BD59-A6C34878D82A}">
                    <a16:rowId xmlns:a16="http://schemas.microsoft.com/office/drawing/2014/main" val="3369301308"/>
                  </a:ext>
                </a:extLst>
              </a:tr>
              <a:tr h="0">
                <a:tc>
                  <a:txBody>
                    <a:bodyPr/>
                    <a:lstStyle/>
                    <a:p>
                      <a:pPr algn="ctr"/>
                      <a:r>
                        <a:rPr kumimoji="1" lang="ja-JP" altLang="en-US" sz="1200" dirty="0">
                          <a:latin typeface="Meiryo UI" panose="020B0604030504040204" pitchFamily="50" charset="-128"/>
                          <a:ea typeface="Meiryo UI" panose="020B0604030504040204" pitchFamily="50" charset="-128"/>
                        </a:rPr>
                        <a:t>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高額療養費の支給</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被保険者への支給見込み額（高額療養費より地方単独公費への振り替え額を控除した額）を基に、支給処理を行えること。（</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６）</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６：地方単独公費への振り替え処理を行うための機能は実装しない。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257803740"/>
                  </a:ext>
                </a:extLst>
              </a:tr>
            </a:tbl>
          </a:graphicData>
        </a:graphic>
      </p:graphicFrame>
      <p:sp>
        <p:nvSpPr>
          <p:cNvPr id="11" name="Rectangle 5">
            <a:extLst>
              <a:ext uri="{FF2B5EF4-FFF2-40B4-BE49-F238E27FC236}">
                <a16:creationId xmlns:a16="http://schemas.microsoft.com/office/drawing/2014/main" id="{71B50973-7548-467C-BA27-D49F748A1352}"/>
              </a:ext>
            </a:extLst>
          </p:cNvPr>
          <p:cNvSpPr txBox="1">
            <a:spLocks noChangeArrowheads="1"/>
          </p:cNvSpPr>
          <p:nvPr/>
        </p:nvSpPr>
        <p:spPr>
          <a:xfrm>
            <a:off x="312537" y="4576386"/>
            <a:ext cx="8672400" cy="63471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＜④高額療養費の支給機能について（機能・帳票要件　</a:t>
            </a:r>
            <a:r>
              <a:rPr lang="en-US" altLang="ja-JP" kern="0" dirty="0">
                <a:latin typeface="Meiryo UI" panose="020B0604030504040204" pitchFamily="50" charset="-128"/>
                <a:ea typeface="Meiryo UI" panose="020B0604030504040204" pitchFamily="50" charset="-128"/>
              </a:rPr>
              <a:t>22 </a:t>
            </a:r>
            <a:r>
              <a:rPr lang="ja-JP" altLang="en-US" kern="0" dirty="0">
                <a:latin typeface="Meiryo UI" panose="020B0604030504040204" pitchFamily="50" charset="-128"/>
                <a:ea typeface="Meiryo UI" panose="020B0604030504040204" pitchFamily="50" charset="-128"/>
              </a:rPr>
              <a:t>申請者管理・支給管理）＞</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高額療養費をする支給する機能における、地方単独公費が関連する機能を以下の表に示す。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8789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4">
            <a:extLst>
              <a:ext uri="{FF2B5EF4-FFF2-40B4-BE49-F238E27FC236}">
                <a16:creationId xmlns:a16="http://schemas.microsoft.com/office/drawing/2014/main" id="{D6896B89-94BF-439B-BF5F-2458F6E55F1E}"/>
              </a:ext>
            </a:extLst>
          </p:cNvPr>
          <p:cNvGraphicFramePr>
            <a:graphicFrameLocks noGrp="1"/>
          </p:cNvGraphicFramePr>
          <p:nvPr>
            <p:extLst>
              <p:ext uri="{D42A27DB-BD31-4B8C-83A1-F6EECF244321}">
                <p14:modId xmlns:p14="http://schemas.microsoft.com/office/powerpoint/2010/main" val="817316540"/>
              </p:ext>
            </p:extLst>
          </p:nvPr>
        </p:nvGraphicFramePr>
        <p:xfrm>
          <a:off x="369188" y="1172564"/>
          <a:ext cx="8317605" cy="3960540"/>
        </p:xfrm>
        <a:graphic>
          <a:graphicData uri="http://schemas.openxmlformats.org/drawingml/2006/table">
            <a:tbl>
              <a:tblPr firstRow="1" bandRow="1">
                <a:tableStyleId>{793D81CF-94F2-401A-BA57-92F5A7B2D0C5}</a:tableStyleId>
              </a:tblPr>
              <a:tblGrid>
                <a:gridCol w="299434">
                  <a:extLst>
                    <a:ext uri="{9D8B030D-6E8A-4147-A177-3AD203B41FA5}">
                      <a16:colId xmlns:a16="http://schemas.microsoft.com/office/drawing/2014/main" val="2580899617"/>
                    </a:ext>
                  </a:extLst>
                </a:gridCol>
                <a:gridCol w="1497169">
                  <a:extLst>
                    <a:ext uri="{9D8B030D-6E8A-4147-A177-3AD203B41FA5}">
                      <a16:colId xmlns:a16="http://schemas.microsoft.com/office/drawing/2014/main" val="2685951887"/>
                    </a:ext>
                  </a:extLst>
                </a:gridCol>
                <a:gridCol w="6521002">
                  <a:extLst>
                    <a:ext uri="{9D8B030D-6E8A-4147-A177-3AD203B41FA5}">
                      <a16:colId xmlns:a16="http://schemas.microsoft.com/office/drawing/2014/main" val="2991744678"/>
                    </a:ext>
                  </a:extLst>
                </a:gridCol>
              </a:tblGrid>
              <a:tr h="302940">
                <a:tc>
                  <a:txBody>
                    <a:bodyPr/>
                    <a:lstStyle/>
                    <a:p>
                      <a:pPr marL="0" algn="ctr" defTabSz="914400" rtl="0" eaLnBrk="1" latinLnBrk="0" hangingPunct="1"/>
                      <a:r>
                        <a:rPr kumimoji="1" lang="en-US" altLang="zh-TW" sz="1200" b="1" kern="1200" dirty="0">
                          <a:solidFill>
                            <a:schemeClr val="lt1"/>
                          </a:solidFill>
                          <a:latin typeface="Meiryo UI" panose="020B0604030504040204" pitchFamily="50" charset="-128"/>
                          <a:ea typeface="Meiryo UI" panose="020B0604030504040204" pitchFamily="50" charset="-128"/>
                          <a:cs typeface="+mn-cs"/>
                        </a:rPr>
                        <a:t>#</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機能概要</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extLst>
                  <a:ext uri="{0D108BD9-81ED-4DB2-BD59-A6C34878D82A}">
                    <a16:rowId xmlns:a16="http://schemas.microsoft.com/office/drawing/2014/main" val="3369301308"/>
                  </a:ext>
                </a:extLst>
              </a:tr>
              <a:tr h="1459429">
                <a:tc>
                  <a:txBody>
                    <a:bodyPr/>
                    <a:lstStyle/>
                    <a:p>
                      <a:pPr algn="ctr"/>
                      <a:r>
                        <a:rPr kumimoji="1" lang="ja-JP" altLang="en-US" sz="1200" dirty="0">
                          <a:latin typeface="Meiryo UI" panose="020B0604030504040204" pitchFamily="50" charset="-128"/>
                          <a:ea typeface="Meiryo UI" panose="020B0604030504040204" pitchFamily="50" charset="-128"/>
                        </a:rPr>
                        <a:t>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zh-TW" altLang="en-US" sz="1200" dirty="0">
                          <a:solidFill>
                            <a:schemeClr val="tx1"/>
                          </a:solidFill>
                          <a:latin typeface="Meiryo UI" panose="020B0604030504040204" pitchFamily="50" charset="-128"/>
                          <a:ea typeface="Meiryo UI" panose="020B0604030504040204" pitchFamily="50" charset="-128"/>
                        </a:rPr>
                        <a:t>高額療養費</a:t>
                      </a:r>
                      <a:r>
                        <a:rPr kumimoji="1" lang="ja-JP" altLang="en-US" sz="1200" dirty="0">
                          <a:solidFill>
                            <a:schemeClr val="tx1"/>
                          </a:solidFill>
                          <a:latin typeface="Meiryo UI" panose="020B0604030504040204" pitchFamily="50" charset="-128"/>
                          <a:ea typeface="Meiryo UI" panose="020B0604030504040204" pitchFamily="50" charset="-128"/>
                        </a:rPr>
                        <a:t>（外来年間合算）の算定</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・地方単独公費の負担額を算定基礎に含め、</a:t>
                      </a:r>
                      <a:r>
                        <a:rPr kumimoji="1" lang="zh-TW" altLang="en-US" sz="1200" dirty="0">
                          <a:solidFill>
                            <a:schemeClr val="tx1"/>
                          </a:solidFill>
                          <a:latin typeface="Meiryo UI" panose="020B0604030504040204" pitchFamily="50" charset="-128"/>
                          <a:ea typeface="Meiryo UI" panose="020B0604030504040204" pitchFamily="50" charset="-128"/>
                        </a:rPr>
                        <a:t>高額療養費</a:t>
                      </a:r>
                      <a:r>
                        <a:rPr kumimoji="1" lang="ja-JP" altLang="en-US" sz="1200" dirty="0">
                          <a:solidFill>
                            <a:schemeClr val="tx1"/>
                          </a:solidFill>
                          <a:latin typeface="Meiryo UI" panose="020B0604030504040204" pitchFamily="50" charset="-128"/>
                          <a:ea typeface="Meiryo UI" panose="020B0604030504040204" pitchFamily="50" charset="-128"/>
                        </a:rPr>
                        <a:t>（外来年間合算）</a:t>
                      </a:r>
                      <a:r>
                        <a:rPr kumimoji="1" lang="ja-JP" altLang="en-US" sz="1200" u="none" dirty="0">
                          <a:latin typeface="Meiryo UI" panose="020B0604030504040204" pitchFamily="50" charset="-128"/>
                          <a:ea typeface="Meiryo UI" panose="020B0604030504040204" pitchFamily="50" charset="-128"/>
                        </a:rPr>
                        <a:t>の算出が可能であること。</a:t>
                      </a:r>
                    </a:p>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・算出した高額療養費について、被保険者への支給額及び地方単独公費への振り替え額を按分することが可能であること。（</a:t>
                      </a:r>
                      <a:r>
                        <a:rPr kumimoji="1" lang="en-US" altLang="ja-JP" sz="1200" u="none"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５）</a:t>
                      </a:r>
                      <a:endParaRPr kumimoji="1" lang="en-US" altLang="ja-JP" sz="1200" u="none" dirty="0">
                        <a:latin typeface="Meiryo UI" panose="020B0604030504040204" pitchFamily="50" charset="-128"/>
                        <a:ea typeface="Meiryo UI" panose="020B0604030504040204" pitchFamily="50" charset="-128"/>
                      </a:endParaRPr>
                    </a:p>
                    <a:p>
                      <a:pPr marL="442913" marR="0" lvl="0" indent="-442913" algn="l" defTabSz="914400" rtl="0" eaLnBrk="1" fontAlgn="auto" latinLnBrk="0" hangingPunct="1">
                        <a:lnSpc>
                          <a:spcPct val="100000"/>
                        </a:lnSpc>
                        <a:spcBef>
                          <a:spcPts val="0"/>
                        </a:spcBef>
                        <a:spcAft>
                          <a:spcPts val="0"/>
                        </a:spcAft>
                        <a:buClrTx/>
                        <a:buSzTx/>
                        <a:buFontTx/>
                        <a:buNone/>
                        <a:tabLst/>
                        <a:defRPr/>
                      </a:pPr>
                      <a:r>
                        <a:rPr kumimoji="1" lang="en-US" altLang="ja-JP" sz="1200" u="none"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５：「保国発</a:t>
                      </a:r>
                      <a:r>
                        <a:rPr kumimoji="1" lang="en-US" altLang="ja-JP" sz="1200" u="none" dirty="0">
                          <a:latin typeface="Meiryo UI" panose="020B0604030504040204" pitchFamily="50" charset="-128"/>
                          <a:ea typeface="Meiryo UI" panose="020B0604030504040204" pitchFamily="50" charset="-128"/>
                        </a:rPr>
                        <a:t>1204</a:t>
                      </a:r>
                      <a:r>
                        <a:rPr kumimoji="1" lang="ja-JP" altLang="en-US" sz="1200" u="none" dirty="0">
                          <a:latin typeface="Meiryo UI" panose="020B0604030504040204" pitchFamily="50" charset="-128"/>
                          <a:ea typeface="Meiryo UI" panose="020B0604030504040204" pitchFamily="50" charset="-128"/>
                        </a:rPr>
                        <a:t>第２号 平成２９年１２月４日 国民健康保険における外来療養に係る年間の高額療養費の支給等の事務の取扱いについて」にて示された按分方法を基本とし、各計算段階（前期外来分の算定、前期入院分の算定などの段階）にて、被保険者が負担した額及び地方単独公費が負担した額の割合に応じ、按分する。</a:t>
                      </a:r>
                      <a:endParaRPr kumimoji="1" lang="en-US" altLang="ja-JP" sz="1200" u="none" dirty="0">
                        <a:latin typeface="Meiryo UI" panose="020B0604030504040204" pitchFamily="50" charset="-128"/>
                        <a:ea typeface="Meiryo UI" panose="020B0604030504040204" pitchFamily="50" charset="-128"/>
                      </a:endParaRPr>
                    </a:p>
                    <a:p>
                      <a:pPr marL="442913" marR="0" lvl="0" indent="-442913"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・被保険者への支給額及び地方単独公費への振り替え額を管理できること。</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257803740"/>
                  </a:ext>
                </a:extLst>
              </a:tr>
              <a:tr h="922588">
                <a:tc>
                  <a:txBody>
                    <a:bodyPr/>
                    <a:lstStyle/>
                    <a:p>
                      <a:pPr algn="ctr"/>
                      <a:r>
                        <a:rPr kumimoji="1" lang="ja-JP" altLang="en-US" sz="1200" dirty="0">
                          <a:latin typeface="Meiryo UI" panose="020B0604030504040204" pitchFamily="50" charset="-128"/>
                          <a:ea typeface="Meiryo UI" panose="020B060403050404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zh-TW" altLang="en-US" sz="1200" dirty="0">
                          <a:solidFill>
                            <a:schemeClr val="tx1"/>
                          </a:solidFill>
                          <a:latin typeface="Meiryo UI" panose="020B0604030504040204" pitchFamily="50" charset="-128"/>
                          <a:ea typeface="Meiryo UI" panose="020B0604030504040204" pitchFamily="50" charset="-128"/>
                        </a:rPr>
                        <a:t>高額療養費</a:t>
                      </a:r>
                      <a:r>
                        <a:rPr kumimoji="1" lang="ja-JP" altLang="en-US" sz="1200" dirty="0">
                          <a:solidFill>
                            <a:schemeClr val="tx1"/>
                          </a:solidFill>
                          <a:latin typeface="Meiryo UI" panose="020B0604030504040204" pitchFamily="50" charset="-128"/>
                          <a:ea typeface="Meiryo UI" panose="020B0604030504040204" pitchFamily="50" charset="-128"/>
                        </a:rPr>
                        <a:t>（外来年間合算）の訂正</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被保険者への支給額及び地方単独公費への振り替え額を訂正できること。</a:t>
                      </a:r>
                      <a:endParaRPr kumimoji="1" lang="en-US" altLang="ja-JP" sz="1200" u="none" dirty="0">
                        <a:latin typeface="Meiryo UI" panose="020B0604030504040204" pitchFamily="50" charset="-128"/>
                        <a:ea typeface="Meiryo UI"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・外付けシステムなどで独自の調整（按分）を行う場合を考慮し、給付システムが算定した</a:t>
                      </a:r>
                      <a:r>
                        <a:rPr kumimoji="1" lang="zh-TW" altLang="en-US" sz="1200" dirty="0">
                          <a:solidFill>
                            <a:schemeClr val="tx1"/>
                          </a:solidFill>
                          <a:latin typeface="Meiryo UI" panose="020B0604030504040204" pitchFamily="50" charset="-128"/>
                          <a:ea typeface="Meiryo UI" panose="020B0604030504040204" pitchFamily="50" charset="-128"/>
                        </a:rPr>
                        <a:t>高額療養費</a:t>
                      </a:r>
                      <a:r>
                        <a:rPr kumimoji="1" lang="ja-JP" altLang="en-US" sz="1200" dirty="0">
                          <a:solidFill>
                            <a:schemeClr val="tx1"/>
                          </a:solidFill>
                          <a:latin typeface="Meiryo UI" panose="020B0604030504040204" pitchFamily="50" charset="-128"/>
                          <a:ea typeface="Meiryo UI" panose="020B0604030504040204" pitchFamily="50" charset="-128"/>
                        </a:rPr>
                        <a:t>（外来年間合算）</a:t>
                      </a:r>
                      <a:r>
                        <a:rPr kumimoji="1" lang="ja-JP" altLang="en-US" sz="1200" dirty="0">
                          <a:latin typeface="Meiryo UI" panose="020B0604030504040204" pitchFamily="50" charset="-128"/>
                          <a:ea typeface="Meiryo UI" panose="020B0604030504040204" pitchFamily="50" charset="-128"/>
                        </a:rPr>
                        <a:t>の算定結果及び自己負担額情報をファイル出力できること。</a:t>
                      </a:r>
                      <a:endParaRPr kumimoji="1" lang="en-US" altLang="ja-JP" sz="1200" dirty="0">
                        <a:latin typeface="Meiryo UI" panose="020B0604030504040204" pitchFamily="50" charset="-128"/>
                        <a:ea typeface="Meiryo UI"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・外付けシステムなどで独自の調整（按分）を行った結果を登録したファイルを取り込み、調整（按分）結果を登録できること。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2991189"/>
                  </a:ext>
                </a:extLst>
              </a:tr>
              <a:tr h="302940">
                <a:tc>
                  <a:txBody>
                    <a:bodyPr/>
                    <a:lstStyle/>
                    <a:p>
                      <a:pPr algn="ctr"/>
                      <a:r>
                        <a:rPr kumimoji="1" lang="ja-JP" altLang="en-US" sz="1200" dirty="0">
                          <a:latin typeface="Meiryo UI" panose="020B0604030504040204" pitchFamily="50" charset="-128"/>
                          <a:ea typeface="Meiryo UI" panose="020B0604030504040204"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zh-TW" altLang="en-US" sz="1200" dirty="0">
                          <a:solidFill>
                            <a:schemeClr val="tx1"/>
                          </a:solidFill>
                          <a:latin typeface="Meiryo UI" panose="020B0604030504040204" pitchFamily="50" charset="-128"/>
                          <a:ea typeface="Meiryo UI" panose="020B0604030504040204" pitchFamily="50" charset="-128"/>
                        </a:rPr>
                        <a:t>高額療養費</a:t>
                      </a:r>
                      <a:r>
                        <a:rPr kumimoji="1" lang="ja-JP" altLang="en-US" sz="1200" dirty="0">
                          <a:solidFill>
                            <a:schemeClr val="tx1"/>
                          </a:solidFill>
                          <a:latin typeface="Meiryo UI" panose="020B0604030504040204" pitchFamily="50" charset="-128"/>
                          <a:ea typeface="Meiryo UI" panose="020B0604030504040204" pitchFamily="50" charset="-128"/>
                        </a:rPr>
                        <a:t>（外来年間合算）の勧奨</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・被保険者への支給見込み額（</a:t>
                      </a:r>
                      <a:r>
                        <a:rPr kumimoji="1" lang="zh-TW" altLang="en-US" sz="1200" dirty="0">
                          <a:solidFill>
                            <a:schemeClr val="tx1"/>
                          </a:solidFill>
                          <a:latin typeface="Meiryo UI" panose="020B0604030504040204" pitchFamily="50" charset="-128"/>
                          <a:ea typeface="Meiryo UI" panose="020B0604030504040204" pitchFamily="50" charset="-128"/>
                        </a:rPr>
                        <a:t>高額療養費</a:t>
                      </a:r>
                      <a:r>
                        <a:rPr kumimoji="1" lang="ja-JP" altLang="en-US" sz="1200" dirty="0">
                          <a:solidFill>
                            <a:schemeClr val="tx1"/>
                          </a:solidFill>
                          <a:latin typeface="Meiryo UI" panose="020B0604030504040204" pitchFamily="50" charset="-128"/>
                          <a:ea typeface="Meiryo UI" panose="020B0604030504040204" pitchFamily="50" charset="-128"/>
                        </a:rPr>
                        <a:t>（外来年間合算）</a:t>
                      </a:r>
                      <a:r>
                        <a:rPr kumimoji="1" lang="ja-JP" altLang="en-US" sz="1200" dirty="0">
                          <a:latin typeface="Meiryo UI" panose="020B0604030504040204" pitchFamily="50" charset="-128"/>
                          <a:ea typeface="Meiryo UI" panose="020B0604030504040204" pitchFamily="50" charset="-128"/>
                        </a:rPr>
                        <a:t>より地方単独公費への振り替え額を控除した額）を基に、</a:t>
                      </a:r>
                      <a:r>
                        <a:rPr kumimoji="1" lang="zh-TW" altLang="en-US" sz="1200" dirty="0">
                          <a:solidFill>
                            <a:schemeClr val="tx1"/>
                          </a:solidFill>
                          <a:latin typeface="Meiryo UI" panose="020B0604030504040204" pitchFamily="50" charset="-128"/>
                          <a:ea typeface="Meiryo UI" panose="020B0604030504040204" pitchFamily="50" charset="-128"/>
                        </a:rPr>
                        <a:t>高額療養費</a:t>
                      </a:r>
                      <a:r>
                        <a:rPr kumimoji="1" lang="ja-JP" altLang="en-US" sz="1200" dirty="0">
                          <a:solidFill>
                            <a:schemeClr val="tx1"/>
                          </a:solidFill>
                          <a:latin typeface="Meiryo UI" panose="020B0604030504040204" pitchFamily="50" charset="-128"/>
                          <a:ea typeface="Meiryo UI" panose="020B0604030504040204" pitchFamily="50" charset="-128"/>
                        </a:rPr>
                        <a:t>（外来年間合算）</a:t>
                      </a:r>
                      <a:r>
                        <a:rPr kumimoji="1" lang="ja-JP" altLang="en-US" sz="1200" dirty="0">
                          <a:latin typeface="Meiryo UI" panose="020B0604030504040204" pitchFamily="50" charset="-128"/>
                          <a:ea typeface="Meiryo UI" panose="020B0604030504040204" pitchFamily="50" charset="-128"/>
                        </a:rPr>
                        <a:t>支給申請書が作成できること。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22454977"/>
                  </a:ext>
                </a:extLst>
              </a:tr>
              <a:tr h="302940">
                <a:tc>
                  <a:txBody>
                    <a:bodyPr/>
                    <a:lstStyle/>
                    <a:p>
                      <a:pPr algn="ctr"/>
                      <a:r>
                        <a:rPr kumimoji="1" lang="en-US" altLang="ja-JP" sz="1200" dirty="0">
                          <a:latin typeface="Meiryo UI" panose="020B0604030504040204" pitchFamily="50" charset="-128"/>
                          <a:ea typeface="Meiryo UI" panose="020B0604030504040204" pitchFamily="50" charset="-128"/>
                        </a:rPr>
                        <a:t>4</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zh-TW" altLang="en-US" sz="1200" dirty="0">
                          <a:solidFill>
                            <a:schemeClr val="tx1"/>
                          </a:solidFill>
                          <a:latin typeface="Meiryo UI" panose="020B0604030504040204" pitchFamily="50" charset="-128"/>
                          <a:ea typeface="Meiryo UI" panose="020B0604030504040204" pitchFamily="50" charset="-128"/>
                        </a:rPr>
                        <a:t>高額療養費</a:t>
                      </a:r>
                      <a:r>
                        <a:rPr kumimoji="1" lang="ja-JP" altLang="en-US" sz="1200" dirty="0">
                          <a:solidFill>
                            <a:schemeClr val="tx1"/>
                          </a:solidFill>
                          <a:latin typeface="Meiryo UI" panose="020B0604030504040204" pitchFamily="50" charset="-128"/>
                          <a:ea typeface="Meiryo UI" panose="020B0604030504040204" pitchFamily="50" charset="-128"/>
                        </a:rPr>
                        <a:t>（外来年間合算）の支給</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被保険者への支給見込み額（</a:t>
                      </a:r>
                      <a:r>
                        <a:rPr kumimoji="1" lang="zh-TW" altLang="en-US" sz="1200" dirty="0">
                          <a:solidFill>
                            <a:schemeClr val="tx1"/>
                          </a:solidFill>
                          <a:latin typeface="Meiryo UI" panose="020B0604030504040204" pitchFamily="50" charset="-128"/>
                          <a:ea typeface="Meiryo UI" panose="020B0604030504040204" pitchFamily="50" charset="-128"/>
                        </a:rPr>
                        <a:t>高額療養費</a:t>
                      </a:r>
                      <a:r>
                        <a:rPr kumimoji="1" lang="ja-JP" altLang="en-US" sz="1200" dirty="0">
                          <a:solidFill>
                            <a:schemeClr val="tx1"/>
                          </a:solidFill>
                          <a:latin typeface="Meiryo UI" panose="020B0604030504040204" pitchFamily="50" charset="-128"/>
                          <a:ea typeface="Meiryo UI" panose="020B0604030504040204" pitchFamily="50" charset="-128"/>
                        </a:rPr>
                        <a:t>（外来年間合算）</a:t>
                      </a:r>
                      <a:r>
                        <a:rPr kumimoji="1" lang="ja-JP" altLang="en-US" sz="1200" dirty="0">
                          <a:latin typeface="Meiryo UI" panose="020B0604030504040204" pitchFamily="50" charset="-128"/>
                          <a:ea typeface="Meiryo UI" panose="020B0604030504040204" pitchFamily="50" charset="-128"/>
                        </a:rPr>
                        <a:t>より地方単独公費への振り替え額を控除した額）を基に、支給処理を行えること。（</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６）</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６：地方単独公費への振り替え処理を行うための機能は実装しない。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59743945"/>
                  </a:ext>
                </a:extLst>
              </a:tr>
            </a:tbl>
          </a:graphicData>
        </a:graphic>
      </p:graphicFrame>
      <p:sp>
        <p:nvSpPr>
          <p:cNvPr id="9" name="スライド番号プレースホルダー 4">
            <a:extLst>
              <a:ext uri="{FF2B5EF4-FFF2-40B4-BE49-F238E27FC236}">
                <a16:creationId xmlns:a16="http://schemas.microsoft.com/office/drawing/2014/main" id="{23BEFCE0-16D5-4BD8-9AD1-B875800A3894}"/>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B10FDD09-E278-4E94-A15D-BF9EDE603EA3}"/>
              </a:ext>
            </a:extLst>
          </p:cNvPr>
          <p:cNvSpPr txBox="1">
            <a:spLocks noChangeArrowheads="1"/>
          </p:cNvSpPr>
          <p:nvPr/>
        </p:nvSpPr>
        <p:spPr>
          <a:xfrm>
            <a:off x="101123" y="17929"/>
            <a:ext cx="8672400" cy="360000"/>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１．各都道府県</a:t>
            </a:r>
            <a:r>
              <a:rPr lang="ja-JP" altLang="en-US" kern="0" dirty="0">
                <a:latin typeface="Meiryo UI" panose="020B0604030504040204" pitchFamily="50" charset="-128"/>
                <a:ea typeface="Meiryo UI" panose="020B0604030504040204" pitchFamily="50" charset="-128"/>
              </a:rPr>
              <a:t>及び</a:t>
            </a:r>
            <a:r>
              <a:rPr lang="ja-JP" altLang="en-US" sz="1400" kern="0" dirty="0">
                <a:latin typeface="Meiryo UI" panose="020B0604030504040204" pitchFamily="50" charset="-128"/>
                <a:ea typeface="Meiryo UI" panose="020B0604030504040204" pitchFamily="50" charset="-128"/>
              </a:rPr>
              <a:t>各市区町村で独自の医療費助成制度に関する機能について</a:t>
            </a:r>
            <a:endParaRPr lang="en-US" altLang="ja-JP" sz="1400" kern="0" dirty="0">
              <a:latin typeface="Meiryo UI" panose="020B0604030504040204" pitchFamily="50" charset="-128"/>
              <a:ea typeface="Meiryo UI" panose="020B0604030504040204" pitchFamily="50" charset="-128"/>
            </a:endParaRPr>
          </a:p>
        </p:txBody>
      </p:sp>
      <p:sp>
        <p:nvSpPr>
          <p:cNvPr id="6" name="Rectangle 5">
            <a:extLst>
              <a:ext uri="{FF2B5EF4-FFF2-40B4-BE49-F238E27FC236}">
                <a16:creationId xmlns:a16="http://schemas.microsoft.com/office/drawing/2014/main" id="{3448753C-4913-4BD6-8CB1-336EE0B45F54}"/>
              </a:ext>
            </a:extLst>
          </p:cNvPr>
          <p:cNvSpPr txBox="1">
            <a:spLocks noChangeArrowheads="1"/>
          </p:cNvSpPr>
          <p:nvPr/>
        </p:nvSpPr>
        <p:spPr>
          <a:xfrm>
            <a:off x="307617" y="545155"/>
            <a:ext cx="8672400" cy="63471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＜⑤高額療養費（外来年間合算）の機能について（機能・帳票要件　</a:t>
            </a:r>
            <a:r>
              <a:rPr lang="en-US" altLang="zh-TW" kern="0" dirty="0">
                <a:latin typeface="Meiryo UI" panose="020B0604030504040204" pitchFamily="50" charset="-128"/>
                <a:ea typeface="Meiryo UI" panose="020B0604030504040204" pitchFamily="50" charset="-128"/>
              </a:rPr>
              <a:t>16 </a:t>
            </a:r>
            <a:r>
              <a:rPr lang="zh-TW" altLang="en-US" kern="0" dirty="0">
                <a:latin typeface="Meiryo UI" panose="020B0604030504040204" pitchFamily="50" charset="-128"/>
                <a:ea typeface="Meiryo UI" panose="020B0604030504040204" pitchFamily="50" charset="-128"/>
              </a:rPr>
              <a:t>高額療養費支給</a:t>
            </a:r>
            <a:r>
              <a:rPr lang="ja-JP" altLang="en-US" kern="0" dirty="0">
                <a:latin typeface="Meiryo UI" panose="020B0604030504040204" pitchFamily="50" charset="-128"/>
                <a:ea typeface="Meiryo UI" panose="020B0604030504040204" pitchFamily="50" charset="-128"/>
              </a:rPr>
              <a:t>）＞</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高額療養費（外来年間合算）を算定する機能における、地方単独公費が関連する機能を以下の表に示す。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39821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4">
            <a:extLst>
              <a:ext uri="{FF2B5EF4-FFF2-40B4-BE49-F238E27FC236}">
                <a16:creationId xmlns:a16="http://schemas.microsoft.com/office/drawing/2014/main" id="{D6896B89-94BF-439B-BF5F-2458F6E55F1E}"/>
              </a:ext>
            </a:extLst>
          </p:cNvPr>
          <p:cNvGraphicFramePr>
            <a:graphicFrameLocks noGrp="1"/>
          </p:cNvGraphicFramePr>
          <p:nvPr>
            <p:extLst>
              <p:ext uri="{D42A27DB-BD31-4B8C-83A1-F6EECF244321}">
                <p14:modId xmlns:p14="http://schemas.microsoft.com/office/powerpoint/2010/main" val="3098979029"/>
              </p:ext>
            </p:extLst>
          </p:nvPr>
        </p:nvGraphicFramePr>
        <p:xfrm>
          <a:off x="369188" y="1172564"/>
          <a:ext cx="8317605" cy="3411900"/>
        </p:xfrm>
        <a:graphic>
          <a:graphicData uri="http://schemas.openxmlformats.org/drawingml/2006/table">
            <a:tbl>
              <a:tblPr firstRow="1" bandRow="1">
                <a:tableStyleId>{793D81CF-94F2-401A-BA57-92F5A7B2D0C5}</a:tableStyleId>
              </a:tblPr>
              <a:tblGrid>
                <a:gridCol w="299434">
                  <a:extLst>
                    <a:ext uri="{9D8B030D-6E8A-4147-A177-3AD203B41FA5}">
                      <a16:colId xmlns:a16="http://schemas.microsoft.com/office/drawing/2014/main" val="2580899617"/>
                    </a:ext>
                  </a:extLst>
                </a:gridCol>
                <a:gridCol w="1497169">
                  <a:extLst>
                    <a:ext uri="{9D8B030D-6E8A-4147-A177-3AD203B41FA5}">
                      <a16:colId xmlns:a16="http://schemas.microsoft.com/office/drawing/2014/main" val="2685951887"/>
                    </a:ext>
                  </a:extLst>
                </a:gridCol>
                <a:gridCol w="6521002">
                  <a:extLst>
                    <a:ext uri="{9D8B030D-6E8A-4147-A177-3AD203B41FA5}">
                      <a16:colId xmlns:a16="http://schemas.microsoft.com/office/drawing/2014/main" val="2991744678"/>
                    </a:ext>
                  </a:extLst>
                </a:gridCol>
              </a:tblGrid>
              <a:tr h="302940">
                <a:tc>
                  <a:txBody>
                    <a:bodyPr/>
                    <a:lstStyle/>
                    <a:p>
                      <a:pPr marL="0" algn="ctr" defTabSz="914400" rtl="0" eaLnBrk="1" latinLnBrk="0" hangingPunct="1"/>
                      <a:r>
                        <a:rPr kumimoji="1" lang="en-US" altLang="zh-TW" sz="1200" b="1" kern="1200" dirty="0">
                          <a:solidFill>
                            <a:schemeClr val="lt1"/>
                          </a:solidFill>
                          <a:latin typeface="Meiryo UI" panose="020B0604030504040204" pitchFamily="50" charset="-128"/>
                          <a:ea typeface="Meiryo UI" panose="020B0604030504040204" pitchFamily="50" charset="-128"/>
                          <a:cs typeface="+mn-cs"/>
                        </a:rPr>
                        <a:t>#</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機能概要</a:t>
                      </a:r>
                      <a:endParaRPr kumimoji="1" lang="zh-TW" altLang="en-US" sz="1200" b="1" kern="1200" dirty="0">
                        <a:solidFill>
                          <a:schemeClr val="lt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tc>
                  <a:txBody>
                    <a:bodyPr/>
                    <a:lstStyle/>
                    <a:p>
                      <a:pPr marL="0" algn="ctr" defTabSz="914400" rtl="0" eaLnBrk="1" latinLnBrk="0" hangingPunct="1"/>
                      <a:r>
                        <a:rPr kumimoji="1" lang="ja-JP" altLang="en-US" sz="1200" b="1" kern="1200" dirty="0">
                          <a:solidFill>
                            <a:schemeClr val="lt1"/>
                          </a:solidFill>
                          <a:latin typeface="Meiryo UI" panose="020B0604030504040204" pitchFamily="50" charset="-128"/>
                          <a:ea typeface="Meiryo UI" panose="020B0604030504040204" pitchFamily="50" charset="-128"/>
                          <a:cs typeface="+mn-cs"/>
                        </a:rPr>
                        <a:t>機能内容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0070C0"/>
                    </a:solidFill>
                  </a:tcPr>
                </a:tc>
                <a:extLst>
                  <a:ext uri="{0D108BD9-81ED-4DB2-BD59-A6C34878D82A}">
                    <a16:rowId xmlns:a16="http://schemas.microsoft.com/office/drawing/2014/main" val="3369301308"/>
                  </a:ext>
                </a:extLst>
              </a:tr>
              <a:tr h="920224">
                <a:tc>
                  <a:txBody>
                    <a:bodyPr/>
                    <a:lstStyle/>
                    <a:p>
                      <a:pPr algn="ctr"/>
                      <a:r>
                        <a:rPr kumimoji="1" lang="ja-JP" altLang="en-US" sz="1200" dirty="0">
                          <a:latin typeface="Meiryo UI" panose="020B0604030504040204" pitchFamily="50" charset="-128"/>
                          <a:ea typeface="Meiryo UI" panose="020B0604030504040204" pitchFamily="50" charset="-128"/>
                        </a:rPr>
                        <a:t>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高額介護合算療養費の算定</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・地方単独公費の負担額を算定基礎に含め、</a:t>
                      </a:r>
                      <a:r>
                        <a:rPr kumimoji="1" lang="ja-JP" altLang="en-US" sz="1200" dirty="0">
                          <a:solidFill>
                            <a:schemeClr val="tx1"/>
                          </a:solidFill>
                          <a:latin typeface="Meiryo UI" panose="020B0604030504040204" pitchFamily="50" charset="-128"/>
                          <a:ea typeface="Meiryo UI" panose="020B0604030504040204" pitchFamily="50" charset="-128"/>
                        </a:rPr>
                        <a:t>高額介護合算療養費</a:t>
                      </a:r>
                      <a:r>
                        <a:rPr kumimoji="1" lang="ja-JP" altLang="en-US" sz="1200" u="none" dirty="0">
                          <a:latin typeface="Meiryo UI" panose="020B0604030504040204" pitchFamily="50" charset="-128"/>
                          <a:ea typeface="Meiryo UI" panose="020B0604030504040204" pitchFamily="50" charset="-128"/>
                        </a:rPr>
                        <a:t>の算出が可能であること。</a:t>
                      </a:r>
                    </a:p>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・算出した高額療養費について、被保険者への支給額及び地方単独公費への振り替え額を按分することが可能であること。（</a:t>
                      </a:r>
                      <a:r>
                        <a:rPr kumimoji="1" lang="en-US" altLang="ja-JP" sz="1200" u="none"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５）</a:t>
                      </a:r>
                      <a:endParaRPr kumimoji="1" lang="en-US" altLang="ja-JP" sz="1200" u="none" dirty="0">
                        <a:latin typeface="Meiryo UI" panose="020B0604030504040204" pitchFamily="50" charset="-128"/>
                        <a:ea typeface="Meiryo UI" panose="020B0604030504040204" pitchFamily="50" charset="-128"/>
                      </a:endParaRPr>
                    </a:p>
                    <a:p>
                      <a:pPr marL="442913" marR="0" lvl="0" indent="-442913" algn="l" defTabSz="914400" rtl="0" eaLnBrk="1" fontAlgn="auto" latinLnBrk="0" hangingPunct="1">
                        <a:lnSpc>
                          <a:spcPct val="100000"/>
                        </a:lnSpc>
                        <a:spcBef>
                          <a:spcPts val="0"/>
                        </a:spcBef>
                        <a:spcAft>
                          <a:spcPts val="0"/>
                        </a:spcAft>
                        <a:buClrTx/>
                        <a:buSzTx/>
                        <a:buFontTx/>
                        <a:buNone/>
                        <a:tabLst/>
                        <a:defRPr/>
                      </a:pPr>
                      <a:r>
                        <a:rPr kumimoji="1" lang="en-US" altLang="ja-JP" sz="1200" u="none"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５：被保険者が負担した額及び地方単独公費が負担した額の割合に応じ、按分する。</a:t>
                      </a:r>
                      <a:endParaRPr kumimoji="1" lang="en-US" altLang="ja-JP" sz="1200" u="none" dirty="0">
                        <a:latin typeface="Meiryo UI" panose="020B0604030504040204" pitchFamily="50" charset="-128"/>
                        <a:ea typeface="Meiryo UI" panose="020B0604030504040204" pitchFamily="50" charset="-128"/>
                      </a:endParaRPr>
                    </a:p>
                    <a:p>
                      <a:pPr marL="442913" marR="0" lvl="0" indent="-442913"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・被保険者への支給額及び地方単独公費への振り替え額を管理できること。</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257803740"/>
                  </a:ext>
                </a:extLst>
              </a:tr>
              <a:tr h="922588">
                <a:tc>
                  <a:txBody>
                    <a:bodyPr/>
                    <a:lstStyle/>
                    <a:p>
                      <a:pPr algn="ctr"/>
                      <a:r>
                        <a:rPr kumimoji="1" lang="ja-JP" altLang="en-US" sz="1200" dirty="0">
                          <a:latin typeface="Meiryo UI" panose="020B0604030504040204" pitchFamily="50" charset="-128"/>
                          <a:ea typeface="Meiryo UI" panose="020B060403050404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高額介護合算療養費の訂正</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a:t>
                      </a:r>
                      <a:r>
                        <a:rPr kumimoji="1" lang="ja-JP" altLang="en-US" sz="1200" u="none" dirty="0">
                          <a:latin typeface="Meiryo UI" panose="020B0604030504040204" pitchFamily="50" charset="-128"/>
                          <a:ea typeface="Meiryo UI" panose="020B0604030504040204" pitchFamily="50" charset="-128"/>
                        </a:rPr>
                        <a:t>被保険者への支給額及び地方単独公費への振り替え額を訂正できること。</a:t>
                      </a:r>
                      <a:endParaRPr kumimoji="1" lang="en-US" altLang="ja-JP" sz="1200" u="none" dirty="0">
                        <a:latin typeface="Meiryo UI" panose="020B0604030504040204" pitchFamily="50" charset="-128"/>
                        <a:ea typeface="Meiryo UI"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・外付けシステムなどで独自の調整（按分）を行う場合を考慮し、給付システムが算定した</a:t>
                      </a:r>
                      <a:r>
                        <a:rPr kumimoji="1" lang="ja-JP" altLang="en-US" sz="1200" dirty="0">
                          <a:solidFill>
                            <a:schemeClr val="tx1"/>
                          </a:solidFill>
                          <a:latin typeface="Meiryo UI" panose="020B0604030504040204" pitchFamily="50" charset="-128"/>
                          <a:ea typeface="Meiryo UI" panose="020B0604030504040204" pitchFamily="50" charset="-128"/>
                        </a:rPr>
                        <a:t>高額介護合算療養費</a:t>
                      </a:r>
                      <a:r>
                        <a:rPr kumimoji="1" lang="ja-JP" altLang="en-US" sz="1200" dirty="0">
                          <a:latin typeface="Meiryo UI" panose="020B0604030504040204" pitchFamily="50" charset="-128"/>
                          <a:ea typeface="Meiryo UI" panose="020B0604030504040204" pitchFamily="50" charset="-128"/>
                        </a:rPr>
                        <a:t>の算定結果及び自己負担額情報をファイル出力できること。</a:t>
                      </a:r>
                      <a:endParaRPr kumimoji="1" lang="en-US" altLang="ja-JP" sz="1200" dirty="0">
                        <a:latin typeface="Meiryo UI" panose="020B0604030504040204" pitchFamily="50" charset="-128"/>
                        <a:ea typeface="Meiryo UI"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・外付けシステムなどで独自の調整（按分）を行った結果を登録したファイルを取り込み、調整（按分）結果を登録できること。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2991189"/>
                  </a:ext>
                </a:extLst>
              </a:tr>
              <a:tr h="302940">
                <a:tc>
                  <a:txBody>
                    <a:bodyPr/>
                    <a:lstStyle/>
                    <a:p>
                      <a:pPr algn="ctr"/>
                      <a:r>
                        <a:rPr kumimoji="1" lang="ja-JP" altLang="en-US" sz="1200" dirty="0">
                          <a:latin typeface="Meiryo UI" panose="020B0604030504040204" pitchFamily="50" charset="-128"/>
                          <a:ea typeface="Meiryo UI" panose="020B0604030504040204"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高額介護合算療養費の勧奨</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・被保険者への支給見込み額（</a:t>
                      </a:r>
                      <a:r>
                        <a:rPr kumimoji="1" lang="ja-JP" altLang="en-US" sz="1200" dirty="0">
                          <a:solidFill>
                            <a:schemeClr val="tx1"/>
                          </a:solidFill>
                          <a:latin typeface="Meiryo UI" panose="020B0604030504040204" pitchFamily="50" charset="-128"/>
                          <a:ea typeface="Meiryo UI" panose="020B0604030504040204" pitchFamily="50" charset="-128"/>
                        </a:rPr>
                        <a:t>高額介護合算療養費</a:t>
                      </a:r>
                      <a:r>
                        <a:rPr kumimoji="1" lang="ja-JP" altLang="en-US" sz="1200" dirty="0">
                          <a:latin typeface="Meiryo UI" panose="020B0604030504040204" pitchFamily="50" charset="-128"/>
                          <a:ea typeface="Meiryo UI" panose="020B0604030504040204" pitchFamily="50" charset="-128"/>
                        </a:rPr>
                        <a:t>より地方単独公費への振り替え額を控除した額）を基に、勧奨通知及び</a:t>
                      </a:r>
                      <a:r>
                        <a:rPr kumimoji="1" lang="ja-JP" altLang="en-US" sz="1200" dirty="0">
                          <a:solidFill>
                            <a:schemeClr val="tx1"/>
                          </a:solidFill>
                          <a:latin typeface="Meiryo UI" panose="020B0604030504040204" pitchFamily="50" charset="-128"/>
                          <a:ea typeface="Meiryo UI" panose="020B0604030504040204" pitchFamily="50" charset="-128"/>
                        </a:rPr>
                        <a:t>高額介護合算療養費</a:t>
                      </a:r>
                      <a:r>
                        <a:rPr kumimoji="1" lang="ja-JP" altLang="en-US" sz="1200" dirty="0">
                          <a:latin typeface="Meiryo UI" panose="020B0604030504040204" pitchFamily="50" charset="-128"/>
                          <a:ea typeface="Meiryo UI" panose="020B0604030504040204" pitchFamily="50" charset="-128"/>
                        </a:rPr>
                        <a:t>支給申請書が作成できること。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422454977"/>
                  </a:ext>
                </a:extLst>
              </a:tr>
              <a:tr h="302940">
                <a:tc>
                  <a:txBody>
                    <a:bodyPr/>
                    <a:lstStyle/>
                    <a:p>
                      <a:pPr algn="ctr"/>
                      <a:r>
                        <a:rPr kumimoji="1" lang="en-US" altLang="ja-JP" sz="1200" dirty="0">
                          <a:latin typeface="Meiryo UI" panose="020B0604030504040204" pitchFamily="50" charset="-128"/>
                          <a:ea typeface="Meiryo UI" panose="020B0604030504040204" pitchFamily="50" charset="-128"/>
                        </a:rPr>
                        <a:t>4</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高額介護合算療養費の支給</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u="none"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被保険者への支給見込み額（</a:t>
                      </a:r>
                      <a:r>
                        <a:rPr kumimoji="1" lang="ja-JP" altLang="en-US" sz="1200" dirty="0">
                          <a:solidFill>
                            <a:schemeClr val="tx1"/>
                          </a:solidFill>
                          <a:latin typeface="Meiryo UI" panose="020B0604030504040204" pitchFamily="50" charset="-128"/>
                          <a:ea typeface="Meiryo UI" panose="020B0604030504040204" pitchFamily="50" charset="-128"/>
                        </a:rPr>
                        <a:t>高額介護合算療養費</a:t>
                      </a:r>
                      <a:r>
                        <a:rPr kumimoji="1" lang="ja-JP" altLang="en-US" sz="1200" dirty="0">
                          <a:latin typeface="Meiryo UI" panose="020B0604030504040204" pitchFamily="50" charset="-128"/>
                          <a:ea typeface="Meiryo UI" panose="020B0604030504040204" pitchFamily="50" charset="-128"/>
                        </a:rPr>
                        <a:t>より地方単独公費への振り替え額を控除した額）を基に、支給処理を行えること。（</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６）</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６：地方単独公費への振り替え処理を行うための機能は実装しない。</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59743945"/>
                  </a:ext>
                </a:extLst>
              </a:tr>
            </a:tbl>
          </a:graphicData>
        </a:graphic>
      </p:graphicFrame>
      <p:sp>
        <p:nvSpPr>
          <p:cNvPr id="9" name="スライド番号プレースホルダー 4">
            <a:extLst>
              <a:ext uri="{FF2B5EF4-FFF2-40B4-BE49-F238E27FC236}">
                <a16:creationId xmlns:a16="http://schemas.microsoft.com/office/drawing/2014/main" id="{23BEFCE0-16D5-4BD8-9AD1-B875800A3894}"/>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B10FDD09-E278-4E94-A15D-BF9EDE603EA3}"/>
              </a:ext>
            </a:extLst>
          </p:cNvPr>
          <p:cNvSpPr txBox="1">
            <a:spLocks noChangeArrowheads="1"/>
          </p:cNvSpPr>
          <p:nvPr/>
        </p:nvSpPr>
        <p:spPr>
          <a:xfrm>
            <a:off x="101123" y="17929"/>
            <a:ext cx="8672400" cy="360000"/>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sz="1400" kern="0" dirty="0">
                <a:latin typeface="Meiryo UI" panose="020B0604030504040204" pitchFamily="50" charset="-128"/>
                <a:ea typeface="Meiryo UI" panose="020B0604030504040204" pitchFamily="50" charset="-128"/>
              </a:rPr>
              <a:t>１．各都道府県</a:t>
            </a:r>
            <a:r>
              <a:rPr lang="ja-JP" altLang="en-US" kern="0" dirty="0">
                <a:latin typeface="Meiryo UI" panose="020B0604030504040204" pitchFamily="50" charset="-128"/>
                <a:ea typeface="Meiryo UI" panose="020B0604030504040204" pitchFamily="50" charset="-128"/>
              </a:rPr>
              <a:t>及び</a:t>
            </a:r>
            <a:r>
              <a:rPr lang="ja-JP" altLang="en-US" sz="1400" kern="0" dirty="0">
                <a:latin typeface="Meiryo UI" panose="020B0604030504040204" pitchFamily="50" charset="-128"/>
                <a:ea typeface="Meiryo UI" panose="020B0604030504040204" pitchFamily="50" charset="-128"/>
              </a:rPr>
              <a:t>各市区町村で独自の医療費助成制度に関する機能について</a:t>
            </a:r>
            <a:endParaRPr lang="en-US" altLang="ja-JP" sz="1400" kern="0" dirty="0">
              <a:latin typeface="Meiryo UI" panose="020B0604030504040204" pitchFamily="50" charset="-128"/>
              <a:ea typeface="Meiryo UI" panose="020B0604030504040204" pitchFamily="50" charset="-128"/>
            </a:endParaRPr>
          </a:p>
        </p:txBody>
      </p:sp>
      <p:sp>
        <p:nvSpPr>
          <p:cNvPr id="6" name="Rectangle 5">
            <a:extLst>
              <a:ext uri="{FF2B5EF4-FFF2-40B4-BE49-F238E27FC236}">
                <a16:creationId xmlns:a16="http://schemas.microsoft.com/office/drawing/2014/main" id="{3448753C-4913-4BD6-8CB1-336EE0B45F54}"/>
              </a:ext>
            </a:extLst>
          </p:cNvPr>
          <p:cNvSpPr txBox="1">
            <a:spLocks noChangeArrowheads="1"/>
          </p:cNvSpPr>
          <p:nvPr/>
        </p:nvSpPr>
        <p:spPr>
          <a:xfrm>
            <a:off x="307617" y="545155"/>
            <a:ext cx="8672400" cy="63471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＜⑥高額介護合算療養費の機能について（機能・帳票要件　</a:t>
            </a:r>
            <a:r>
              <a:rPr lang="en-US" altLang="zh-TW" kern="0" dirty="0">
                <a:latin typeface="Meiryo UI" panose="020B0604030504040204" pitchFamily="50" charset="-128"/>
                <a:ea typeface="Meiryo UI" panose="020B0604030504040204" pitchFamily="50" charset="-128"/>
              </a:rPr>
              <a:t>1</a:t>
            </a:r>
            <a:r>
              <a:rPr lang="en-US" altLang="ja-JP" kern="0" dirty="0">
                <a:latin typeface="Meiryo UI" panose="020B0604030504040204" pitchFamily="50" charset="-128"/>
                <a:ea typeface="Meiryo UI" panose="020B0604030504040204" pitchFamily="50" charset="-128"/>
              </a:rPr>
              <a:t>7</a:t>
            </a:r>
            <a:r>
              <a:rPr lang="en-US" altLang="zh-TW" kern="0" dirty="0">
                <a:latin typeface="Meiryo UI" panose="020B0604030504040204" pitchFamily="50" charset="-128"/>
                <a:ea typeface="Meiryo UI" panose="020B0604030504040204" pitchFamily="50" charset="-128"/>
              </a:rPr>
              <a:t> </a:t>
            </a:r>
            <a:r>
              <a:rPr lang="zh-TW" altLang="en-US" kern="0" dirty="0">
                <a:latin typeface="Meiryo UI" panose="020B0604030504040204" pitchFamily="50" charset="-128"/>
                <a:ea typeface="Meiryo UI" panose="020B0604030504040204" pitchFamily="50" charset="-128"/>
              </a:rPr>
              <a:t>高額</a:t>
            </a:r>
            <a:r>
              <a:rPr lang="ja-JP" altLang="en-US" kern="0" dirty="0">
                <a:latin typeface="Meiryo UI" panose="020B0604030504040204" pitchFamily="50" charset="-128"/>
                <a:ea typeface="Meiryo UI" panose="020B0604030504040204" pitchFamily="50" charset="-128"/>
              </a:rPr>
              <a:t>介護合算</a:t>
            </a:r>
            <a:r>
              <a:rPr lang="zh-TW" altLang="en-US" kern="0" dirty="0">
                <a:latin typeface="Meiryo UI" panose="020B0604030504040204" pitchFamily="50" charset="-128"/>
                <a:ea typeface="Meiryo UI" panose="020B0604030504040204" pitchFamily="50" charset="-128"/>
              </a:rPr>
              <a:t>療養費支給</a:t>
            </a:r>
            <a:r>
              <a:rPr lang="ja-JP" altLang="en-US" kern="0" dirty="0">
                <a:latin typeface="Meiryo UI" panose="020B0604030504040204" pitchFamily="50" charset="-128"/>
                <a:ea typeface="Meiryo UI" panose="020B0604030504040204" pitchFamily="50" charset="-128"/>
              </a:rPr>
              <a:t>）＞</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高額介護合算療養費を算定する機能における、地方単独公費が関連する機能を以下の表に示す。</a:t>
            </a:r>
            <a:endParaRPr lang="en-US" altLang="ja-JP" kern="0" dirty="0">
              <a:latin typeface="Meiryo UI" panose="020B0604030504040204" pitchFamily="50" charset="-128"/>
              <a:ea typeface="Meiryo UI" panose="020B0604030504040204" pitchFamily="50" charset="-128"/>
            </a:endParaRPr>
          </a:p>
          <a:p>
            <a:pPr marL="177800" lvl="0" indent="-177800" eaLnBrk="1" hangingPunct="1">
              <a:buClr>
                <a:srgbClr val="002060"/>
              </a:buClr>
              <a:buNone/>
              <a:defRPr/>
            </a:pPr>
            <a:r>
              <a:rPr lang="ja-JP" altLang="en-US" kern="0" dirty="0">
                <a:latin typeface="Meiryo UI" panose="020B0604030504040204" pitchFamily="50" charset="-128"/>
                <a:ea typeface="Meiryo UI" panose="020B0604030504040204" pitchFamily="50" charset="-128"/>
              </a:rPr>
              <a:t>　</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145436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tx1"/>
          </a:solidFill>
        </a:ln>
      </a:spPr>
      <a:bodyPr rtlCol="0" anchor="ctr"/>
      <a:lstStyle>
        <a:defPPr algn="ctr">
          <a:defRPr kumimoji="1" sz="12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F9655B9EBC30554FAEB54DCA5B953C69" ma:contentTypeVersion="10" ma:contentTypeDescription="新しいドキュメントを作成します。" ma:contentTypeScope="" ma:versionID="422ad7435047479924aed93c76e7f640">
  <xsd:schema xmlns:xsd="http://www.w3.org/2001/XMLSchema" xmlns:xs="http://www.w3.org/2001/XMLSchema" xmlns:p="http://schemas.microsoft.com/office/2006/metadata/properties" xmlns:ns3="a62d4c19-eb1e-4a8a-8886-4e1ada99752f" xmlns:ns4="077a6a02-3521-4e8e-849a-77c542a719ea" targetNamespace="http://schemas.microsoft.com/office/2006/metadata/properties" ma:root="true" ma:fieldsID="5811c5f6399337d0e2400fccb3a940b7" ns3:_="" ns4:_="">
    <xsd:import namespace="a62d4c19-eb1e-4a8a-8886-4e1ada99752f"/>
    <xsd:import namespace="077a6a02-3521-4e8e-849a-77c542a719ea"/>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2d4c19-eb1e-4a8a-8886-4e1ada99752f"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77a6a02-3521-4e8e-849a-77c542a719ea"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7459CB4-36B3-4B26-9DCC-63E21834A9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62d4c19-eb1e-4a8a-8886-4e1ada99752f"/>
    <ds:schemaRef ds:uri="077a6a02-3521-4e8e-849a-77c542a719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8307FD7-D6DB-4C25-BA39-C73EF8897798}">
  <ds:schemaRefs>
    <ds:schemaRef ds:uri="http://purl.org/dc/terms/"/>
    <ds:schemaRef ds:uri="a62d4c19-eb1e-4a8a-8886-4e1ada99752f"/>
    <ds:schemaRef ds:uri="077a6a02-3521-4e8e-849a-77c542a719ea"/>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DCD275C2-A1D9-4101-9AD8-45304456980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国民健康保険システムにおける標準仕様書（案）公開に向けた対応について</Template>
  <TotalTime>5238</TotalTime>
  <Words>2193</Words>
  <PresentationFormat>画面に合わせる (4:3)</PresentationFormat>
  <Paragraphs>144</Paragraphs>
  <Slides>7</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7</vt:i4>
      </vt:variant>
    </vt:vector>
  </HeadingPairs>
  <TitlesOfParts>
    <vt:vector size="14" baseType="lpstr">
      <vt:lpstr>Meiryo UI</vt:lpstr>
      <vt:lpstr>游ゴシック</vt:lpstr>
      <vt:lpstr>游ゴシック Light</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2021-09-10T06:18:20Z</cp:lastPrinted>
  <dcterms:created xsi:type="dcterms:W3CDTF">2021-09-21T00:12:47Z</dcterms:created>
  <dcterms:modified xsi:type="dcterms:W3CDTF">2022-02-07T04:48:02Z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0x010100F9655B9EBC30554FAEB54DCA5B953C69</vt:lpwstr>
  </property>
</Properties>
</file>